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35"/>
  </p:notesMasterIdLst>
  <p:handoutMasterIdLst>
    <p:handoutMasterId r:id="rId36"/>
  </p:handoutMasterIdLst>
  <p:sldIdLst>
    <p:sldId id="281" r:id="rId2"/>
    <p:sldId id="257" r:id="rId3"/>
    <p:sldId id="258" r:id="rId4"/>
    <p:sldId id="259" r:id="rId5"/>
    <p:sldId id="282" r:id="rId6"/>
    <p:sldId id="260" r:id="rId7"/>
    <p:sldId id="263" r:id="rId8"/>
    <p:sldId id="264" r:id="rId9"/>
    <p:sldId id="265" r:id="rId10"/>
    <p:sldId id="284" r:id="rId11"/>
    <p:sldId id="285" r:id="rId12"/>
    <p:sldId id="294" r:id="rId13"/>
    <p:sldId id="268" r:id="rId14"/>
    <p:sldId id="286" r:id="rId15"/>
    <p:sldId id="290" r:id="rId16"/>
    <p:sldId id="291" r:id="rId17"/>
    <p:sldId id="292" r:id="rId18"/>
    <p:sldId id="293" r:id="rId19"/>
    <p:sldId id="295" r:id="rId20"/>
    <p:sldId id="261" r:id="rId21"/>
    <p:sldId id="262" r:id="rId22"/>
    <p:sldId id="296" r:id="rId23"/>
    <p:sldId id="297" r:id="rId24"/>
    <p:sldId id="273" r:id="rId25"/>
    <p:sldId id="298" r:id="rId26"/>
    <p:sldId id="266" r:id="rId27"/>
    <p:sldId id="267" r:id="rId28"/>
    <p:sldId id="299" r:id="rId29"/>
    <p:sldId id="300" r:id="rId30"/>
    <p:sldId id="283" r:id="rId31"/>
    <p:sldId id="301" r:id="rId32"/>
    <p:sldId id="303" r:id="rId33"/>
    <p:sldId id="302"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olo e indice" id="{33FED9AA-6A97-45FF-BCF1-DBD9CFBE798F}">
          <p14:sldIdLst>
            <p14:sldId id="281"/>
            <p14:sldId id="257"/>
          </p14:sldIdLst>
        </p14:section>
        <p14:section name="INTRODUZIONE" id="{2A7242DC-929E-4579-8F10-2B02EF80F144}">
          <p14:sldIdLst>
            <p14:sldId id="258"/>
            <p14:sldId id="259"/>
            <p14:sldId id="282"/>
            <p14:sldId id="260"/>
          </p14:sldIdLst>
        </p14:section>
        <p14:section name="SWOT" id="{FD1E6B44-63E4-4285-A079-29EC5D274920}">
          <p14:sldIdLst>
            <p14:sldId id="263"/>
            <p14:sldId id="264"/>
            <p14:sldId id="265"/>
            <p14:sldId id="284"/>
            <p14:sldId id="285"/>
          </p14:sldIdLst>
        </p14:section>
        <p14:section name="ANALISI PEST" id="{24425DB3-8D9B-4B7E-A827-C8885314BFAE}">
          <p14:sldIdLst>
            <p14:sldId id="294"/>
            <p14:sldId id="268"/>
            <p14:sldId id="286"/>
            <p14:sldId id="290"/>
            <p14:sldId id="291"/>
            <p14:sldId id="292"/>
            <p14:sldId id="293"/>
          </p14:sldIdLst>
        </p14:section>
        <p14:section name="CONCORRENTI" id="{631F43B0-7968-4BF5-98FA-318AC5CA13F0}">
          <p14:sldIdLst>
            <p14:sldId id="295"/>
            <p14:sldId id="261"/>
            <p14:sldId id="262"/>
            <p14:sldId id="296"/>
            <p14:sldId id="297"/>
            <p14:sldId id="273"/>
          </p14:sldIdLst>
        </p14:section>
        <p14:section name="VOLANO E ZAVORRA" id="{BD0AB789-343F-4F3E-AB6C-9DEB37B93BF8}">
          <p14:sldIdLst>
            <p14:sldId id="298"/>
            <p14:sldId id="266"/>
            <p14:sldId id="267"/>
          </p14:sldIdLst>
        </p14:section>
        <p14:section name="UNO SGUARDO AL FUTURO" id="{D8347770-5590-4D60-AD07-395E00E4A5B4}">
          <p14:sldIdLst>
            <p14:sldId id="299"/>
            <p14:sldId id="300"/>
            <p14:sldId id="283"/>
          </p14:sldIdLst>
        </p14:section>
        <p14:section name="CONCLUSIONI" id="{6166B4CC-CA49-40F5-A1F9-C46A2E7E6AAE}">
          <p14:sldIdLst>
            <p14:sldId id="301"/>
            <p14:sldId id="303"/>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initials="J" lastIdx="1" clrIdx="0">
    <p:extLst>
      <p:ext uri="{19B8F6BF-5375-455C-9EA6-DF929625EA0E}">
        <p15:presenceInfo xmlns:p15="http://schemas.microsoft.com/office/powerpoint/2012/main" userId="Ja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8FF"/>
    <a:srgbClr val="99DCFF"/>
    <a:srgbClr val="0072E5"/>
    <a:srgbClr val="DDDDDD"/>
    <a:srgbClr val="96F2DB"/>
    <a:srgbClr val="665FB3"/>
    <a:srgbClr val="1A1D24"/>
    <a:srgbClr val="353B48"/>
    <a:srgbClr val="2D323E"/>
    <a:srgbClr val="BFF7E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5789" autoAdjust="0"/>
  </p:normalViewPr>
  <p:slideViewPr>
    <p:cSldViewPr snapToGrid="0" showGuides="1">
      <p:cViewPr varScale="1">
        <p:scale>
          <a:sx n="110" d="100"/>
          <a:sy n="110" d="100"/>
        </p:scale>
        <p:origin x="510" y="96"/>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4/22/2021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‹N›</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4/22/2021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‹N›</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0</a:t>
            </a:fld>
            <a:endParaRPr lang="en-US" dirty="0"/>
          </a:p>
        </p:txBody>
      </p:sp>
    </p:spTree>
    <p:extLst>
      <p:ext uri="{BB962C8B-B14F-4D97-AF65-F5344CB8AC3E}">
        <p14:creationId xmlns:p14="http://schemas.microsoft.com/office/powerpoint/2010/main" val="533549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53725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17</a:t>
            </a:fld>
            <a:endParaRPr lang="en-US" dirty="0"/>
          </a:p>
        </p:txBody>
      </p:sp>
    </p:spTree>
    <p:extLst>
      <p:ext uri="{BB962C8B-B14F-4D97-AF65-F5344CB8AC3E}">
        <p14:creationId xmlns:p14="http://schemas.microsoft.com/office/powerpoint/2010/main" val="225495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18</a:t>
            </a:fld>
            <a:endParaRPr lang="de-DE" altLang="de-DE" dirty="0"/>
          </a:p>
        </p:txBody>
      </p:sp>
    </p:spTree>
    <p:extLst>
      <p:ext uri="{BB962C8B-B14F-4D97-AF65-F5344CB8AC3E}">
        <p14:creationId xmlns:p14="http://schemas.microsoft.com/office/powerpoint/2010/main" val="578979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19</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20</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21</a:t>
            </a:fld>
            <a:endParaRPr lang="de-DE" altLang="de-DE" dirty="0"/>
          </a:p>
        </p:txBody>
      </p:sp>
    </p:spTree>
    <p:extLst>
      <p:ext uri="{BB962C8B-B14F-4D97-AF65-F5344CB8AC3E}">
        <p14:creationId xmlns:p14="http://schemas.microsoft.com/office/powerpoint/2010/main" val="3540062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22</a:t>
            </a:fld>
            <a:endParaRPr lang="de-DE" altLang="de-DE" dirty="0"/>
          </a:p>
        </p:txBody>
      </p:sp>
    </p:spTree>
    <p:extLst>
      <p:ext uri="{BB962C8B-B14F-4D97-AF65-F5344CB8AC3E}">
        <p14:creationId xmlns:p14="http://schemas.microsoft.com/office/powerpoint/2010/main" val="1840886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55849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25</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26</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1</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27</a:t>
            </a:fld>
            <a:endParaRPr lang="de-DE" altLang="de-DE" dirty="0"/>
          </a:p>
        </p:txBody>
      </p:sp>
    </p:spTree>
    <p:extLst>
      <p:ext uri="{BB962C8B-B14F-4D97-AF65-F5344CB8AC3E}">
        <p14:creationId xmlns:p14="http://schemas.microsoft.com/office/powerpoint/2010/main" val="3509392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28</a:t>
            </a:fld>
            <a:endParaRPr lang="de-DE" altLang="de-DE" dirty="0"/>
          </a:p>
        </p:txBody>
      </p:sp>
    </p:spTree>
    <p:extLst>
      <p:ext uri="{BB962C8B-B14F-4D97-AF65-F5344CB8AC3E}">
        <p14:creationId xmlns:p14="http://schemas.microsoft.com/office/powerpoint/2010/main" val="1900160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29</a:t>
            </a:fld>
            <a:endParaRPr lang="en-US" dirty="0"/>
          </a:p>
        </p:txBody>
      </p:sp>
    </p:spTree>
    <p:extLst>
      <p:ext uri="{BB962C8B-B14F-4D97-AF65-F5344CB8AC3E}">
        <p14:creationId xmlns:p14="http://schemas.microsoft.com/office/powerpoint/2010/main" val="26005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30</a:t>
            </a:fld>
            <a:endParaRPr lang="de-DE" altLang="de-DE" dirty="0"/>
          </a:p>
        </p:txBody>
      </p:sp>
    </p:spTree>
    <p:extLst>
      <p:ext uri="{BB962C8B-B14F-4D97-AF65-F5344CB8AC3E}">
        <p14:creationId xmlns:p14="http://schemas.microsoft.com/office/powerpoint/2010/main" val="586343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31</a:t>
            </a:fld>
            <a:endParaRPr lang="en-US" dirty="0"/>
          </a:p>
        </p:txBody>
      </p:sp>
    </p:spTree>
    <p:extLst>
      <p:ext uri="{BB962C8B-B14F-4D97-AF65-F5344CB8AC3E}">
        <p14:creationId xmlns:p14="http://schemas.microsoft.com/office/powerpoint/2010/main" val="1560859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32</a:t>
            </a:fld>
            <a:endParaRPr lang="en-US" dirty="0"/>
          </a:p>
        </p:txBody>
      </p:sp>
    </p:spTree>
    <p:extLst>
      <p:ext uri="{BB962C8B-B14F-4D97-AF65-F5344CB8AC3E}">
        <p14:creationId xmlns:p14="http://schemas.microsoft.com/office/powerpoint/2010/main" val="53354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Font foto 130</a:t>
            </a:r>
          </a:p>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2</a:t>
            </a:fld>
            <a:endParaRPr lang="en-US" dirty="0"/>
          </a:p>
        </p:txBody>
      </p:sp>
    </p:spTree>
    <p:extLst>
      <p:ext uri="{BB962C8B-B14F-4D97-AF65-F5344CB8AC3E}">
        <p14:creationId xmlns:p14="http://schemas.microsoft.com/office/powerpoint/2010/main" val="240593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324DA73-AE27-4433-BD53-3E1DB61918F0}" type="slidenum">
              <a:rPr lang="en-US" smtClean="0"/>
              <a:t>4</a:t>
            </a:fld>
            <a:endParaRPr lang="en-US" dirty="0"/>
          </a:p>
        </p:txBody>
      </p:sp>
    </p:spTree>
    <p:extLst>
      <p:ext uri="{BB962C8B-B14F-4D97-AF65-F5344CB8AC3E}">
        <p14:creationId xmlns:p14="http://schemas.microsoft.com/office/powerpoint/2010/main" val="249656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7</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8</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423109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10</a:t>
            </a:fld>
            <a:endParaRPr lang="de-DE" altLang="de-DE" dirty="0"/>
          </a:p>
        </p:txBody>
      </p:sp>
    </p:spTree>
    <p:extLst>
      <p:ext uri="{BB962C8B-B14F-4D97-AF65-F5344CB8AC3E}">
        <p14:creationId xmlns:p14="http://schemas.microsoft.com/office/powerpoint/2010/main" val="37449761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4/22/2021</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‹N›</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25.pn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3.jpg"/><Relationship Id="rId11" Type="http://schemas.openxmlformats.org/officeDocument/2006/relationships/image" Target="../media/image26.jpg"/><Relationship Id="rId5" Type="http://schemas.openxmlformats.org/officeDocument/2006/relationships/image" Target="../media/image3.emf"/><Relationship Id="rId10" Type="http://schemas.openxmlformats.org/officeDocument/2006/relationships/image" Target="../media/image24.jpg"/><Relationship Id="rId4" Type="http://schemas.openxmlformats.org/officeDocument/2006/relationships/oleObject" Target="../embeddings/oleObject9.bin"/><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emf"/><Relationship Id="rId11" Type="http://schemas.openxmlformats.org/officeDocument/2006/relationships/image" Target="../media/image24.jpg"/><Relationship Id="rId5" Type="http://schemas.openxmlformats.org/officeDocument/2006/relationships/oleObject" Target="../embeddings/oleObject10.bin"/><Relationship Id="rId10" Type="http://schemas.openxmlformats.org/officeDocument/2006/relationships/image" Target="../media/image22.jpg"/><Relationship Id="rId4" Type="http://schemas.openxmlformats.org/officeDocument/2006/relationships/image" Target="../media/image23.jpg"/><Relationship Id="rId9" Type="http://schemas.openxmlformats.org/officeDocument/2006/relationships/image" Target="../media/image26.jp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image" Target="../media/image31.png"/><Relationship Id="rId12" Type="http://schemas.openxmlformats.org/officeDocument/2006/relationships/image" Target="../media/image3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9.jpg"/><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26.jpg"/><Relationship Id="rId4" Type="http://schemas.openxmlformats.org/officeDocument/2006/relationships/image" Target="../media/image23.jpg"/><Relationship Id="rId9" Type="http://schemas.openxmlformats.org/officeDocument/2006/relationships/image" Target="../media/image3.emf"/><Relationship Id="rId14" Type="http://schemas.openxmlformats.org/officeDocument/2006/relationships/image" Target="../media/image24.jp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4.jpg"/><Relationship Id="rId3" Type="http://schemas.openxmlformats.org/officeDocument/2006/relationships/slideLayout" Target="../slideLayouts/slideLayout1.xml"/><Relationship Id="rId7" Type="http://schemas.openxmlformats.org/officeDocument/2006/relationships/image" Target="../media/image31.png"/><Relationship Id="rId12" Type="http://schemas.openxmlformats.org/officeDocument/2006/relationships/image" Target="../media/image2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6.jpg"/><Relationship Id="rId11" Type="http://schemas.openxmlformats.org/officeDocument/2006/relationships/image" Target="../media/image32.png"/><Relationship Id="rId5" Type="http://schemas.openxmlformats.org/officeDocument/2006/relationships/image" Target="../media/image29.jp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emf"/><Relationship Id="rId1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4.jpg"/><Relationship Id="rId12" Type="http://schemas.openxmlformats.org/officeDocument/2006/relationships/image" Target="../media/image3.emf"/><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6.jpg"/><Relationship Id="rId11" Type="http://schemas.openxmlformats.org/officeDocument/2006/relationships/oleObject" Target="../embeddings/oleObject10.bin"/><Relationship Id="rId5" Type="http://schemas.openxmlformats.org/officeDocument/2006/relationships/image" Target="../media/image29.jpg"/><Relationship Id="rId15" Type="http://schemas.openxmlformats.org/officeDocument/2006/relationships/image" Target="../media/image23.jpg"/><Relationship Id="rId10" Type="http://schemas.openxmlformats.org/officeDocument/2006/relationships/image" Target="../media/image31.png"/><Relationship Id="rId4" Type="http://schemas.openxmlformats.org/officeDocument/2006/relationships/notesSlide" Target="../notesSlides/notesSlide11.xml"/><Relationship Id="rId9" Type="http://schemas.openxmlformats.org/officeDocument/2006/relationships/image" Target="../media/image27.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slide" Target="slide3.xml"/><Relationship Id="rId26" Type="http://schemas.openxmlformats.org/officeDocument/2006/relationships/image" Target="../media/image10.png"/><Relationship Id="rId21" Type="http://schemas.openxmlformats.org/officeDocument/2006/relationships/slide" Target="slide4.xml"/><Relationship Id="rId34" Type="http://schemas.openxmlformats.org/officeDocument/2006/relationships/image" Target="../media/image12.png"/><Relationship Id="rId7" Type="http://schemas.openxmlformats.org/officeDocument/2006/relationships/image" Target="../media/image3.emf"/><Relationship Id="rId12" Type="http://schemas.openxmlformats.org/officeDocument/2006/relationships/slide" Target="slide25.xml"/><Relationship Id="rId17" Type="http://schemas.openxmlformats.org/officeDocument/2006/relationships/image" Target="../media/image7.png"/><Relationship Id="rId25" Type="http://schemas.openxmlformats.org/officeDocument/2006/relationships/image" Target="../media/image9.png"/><Relationship Id="rId33" Type="http://schemas.openxmlformats.org/officeDocument/2006/relationships/slide" Target="slide28.xml"/><Relationship Id="rId2" Type="http://schemas.openxmlformats.org/officeDocument/2006/relationships/tags" Target="../tags/tag9.xml"/><Relationship Id="rId16" Type="http://schemas.openxmlformats.org/officeDocument/2006/relationships/image" Target="../media/image60.png"/><Relationship Id="rId20" Type="http://schemas.openxmlformats.org/officeDocument/2006/relationships/image" Target="../media/image8.png"/><Relationship Id="rId29" Type="http://schemas.openxmlformats.org/officeDocument/2006/relationships/image" Target="../media/image11.png"/><Relationship Id="rId1" Type="http://schemas.openxmlformats.org/officeDocument/2006/relationships/tags" Target="../tags/tag8.xml"/><Relationship Id="rId6" Type="http://schemas.openxmlformats.org/officeDocument/2006/relationships/oleObject" Target="../embeddings/oleObject2.bin"/><Relationship Id="rId11" Type="http://schemas.openxmlformats.org/officeDocument/2006/relationships/image" Target="../media/image5.png"/><Relationship Id="rId24" Type="http://schemas.openxmlformats.org/officeDocument/2006/relationships/slide" Target="slide6.xml"/><Relationship Id="rId32" Type="http://schemas.openxmlformats.org/officeDocument/2006/relationships/image" Target="../media/image12.png"/><Relationship Id="rId37" Type="http://schemas.openxmlformats.org/officeDocument/2006/relationships/image" Target="../media/image13.png"/><Relationship Id="rId5" Type="http://schemas.openxmlformats.org/officeDocument/2006/relationships/notesSlide" Target="../notesSlides/notesSlide2.xml"/><Relationship Id="rId15" Type="http://schemas.openxmlformats.org/officeDocument/2006/relationships/slide" Target="slide12.xml"/><Relationship Id="rId23" Type="http://schemas.openxmlformats.org/officeDocument/2006/relationships/image" Target="../media/image9.png"/><Relationship Id="rId28" Type="http://schemas.openxmlformats.org/officeDocument/2006/relationships/image" Target="../media/image100.png"/><Relationship Id="rId36" Type="http://schemas.openxmlformats.org/officeDocument/2006/relationships/slide" Target="slide31.xml"/><Relationship Id="rId10" Type="http://schemas.openxmlformats.org/officeDocument/2006/relationships/image" Target="../media/image4.png"/><Relationship Id="rId19" Type="http://schemas.openxmlformats.org/officeDocument/2006/relationships/image" Target="../media/image70.png"/><Relationship Id="rId31"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slide" Target="slide7.xml"/><Relationship Id="rId14" Type="http://schemas.openxmlformats.org/officeDocument/2006/relationships/image" Target="../media/image6.png"/><Relationship Id="rId22" Type="http://schemas.openxmlformats.org/officeDocument/2006/relationships/image" Target="../media/image8.png"/><Relationship Id="rId27" Type="http://schemas.openxmlformats.org/officeDocument/2006/relationships/slide" Target="slide5.xml"/><Relationship Id="rId30" Type="http://schemas.openxmlformats.org/officeDocument/2006/relationships/slide" Target="slide19.xml"/><Relationship Id="rId35" Type="http://schemas.openxmlformats.org/officeDocument/2006/relationships/image" Target="../media/image13.png"/><Relationship Id="rId8" Type="http://schemas.openxmlformats.org/officeDocument/2006/relationships/image" Target="../media/image4.png"/><Relationship Id="rId3" Type="http://schemas.openxmlformats.org/officeDocument/2006/relationships/tags" Target="../tags/tag10.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33.png"/><Relationship Id="rId12" Type="http://schemas.microsoft.com/office/2007/relationships/hdphoto" Target="../media/hdphoto4.wdp"/><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emf"/><Relationship Id="rId11" Type="http://schemas.openxmlformats.org/officeDocument/2006/relationships/image" Target="../media/image35.png"/><Relationship Id="rId5" Type="http://schemas.openxmlformats.org/officeDocument/2006/relationships/oleObject" Target="../embeddings/oleObject11.bin"/><Relationship Id="rId10" Type="http://schemas.microsoft.com/office/2007/relationships/hdphoto" Target="../media/hdphoto3.wdp"/><Relationship Id="rId4" Type="http://schemas.openxmlformats.org/officeDocument/2006/relationships/notesSlide" Target="../notesSlides/notesSlide13.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6.jp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7.jp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8.jp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3.e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oleObject" Target="../embeddings/oleObject14.bin"/><Relationship Id="rId5" Type="http://schemas.openxmlformats.org/officeDocument/2006/relationships/image" Target="../media/image39.pn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oleObject" Target="../embeddings/oleObject15.bin"/><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3.bin"/><Relationship Id="rId5" Type="http://schemas.openxmlformats.org/officeDocument/2006/relationships/image" Target="../media/image14.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oleObject" Target="../embeddings/oleObject3.bin"/><Relationship Id="rId5" Type="http://schemas.openxmlformats.org/officeDocument/2006/relationships/image" Target="../media/image42.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oleObject" Target="../embeddings/oleObject3.bin"/><Relationship Id="rId5" Type="http://schemas.openxmlformats.org/officeDocument/2006/relationships/image" Target="../media/image43.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1.xml"/><Relationship Id="rId7" Type="http://schemas.openxmlformats.org/officeDocument/2006/relationships/oleObject" Target="../embeddings/oleObject5.bin"/><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1260272" y="2481521"/>
            <a:ext cx="9671455" cy="146407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lvl="1" algn="ctr">
              <a:lnSpc>
                <a:spcPct val="80000"/>
              </a:lnSpc>
            </a:pPr>
            <a:r>
              <a:rPr lang="en-US" sz="8000" dirty="0">
                <a:solidFill>
                  <a:schemeClr val="tx1"/>
                </a:solidFill>
                <a:latin typeface="Times New Roman" panose="02020603050405020304" pitchFamily="18" charset="0"/>
                <a:cs typeface="Times New Roman" panose="02020603050405020304" pitchFamily="18" charset="0"/>
              </a:rPr>
              <a:t>LVMH</a:t>
            </a:r>
          </a:p>
          <a:p>
            <a:pPr lvl="1" algn="ctr">
              <a:lnSpc>
                <a:spcPct val="80000"/>
              </a:lnSpc>
            </a:pPr>
            <a:r>
              <a:rPr lang="en-US" sz="3600" dirty="0">
                <a:solidFill>
                  <a:schemeClr val="accent1"/>
                </a:solidFill>
                <a:latin typeface="Helvetica" pitchFamily="2" charset="0"/>
                <a:cs typeface="Times New Roman" panose="02020603050405020304" pitchFamily="18" charset="0"/>
              </a:rPr>
              <a:t>Louis Vuitton – </a:t>
            </a:r>
            <a:r>
              <a:rPr lang="it-IT" sz="3600" b="0" i="0" dirty="0">
                <a:solidFill>
                  <a:schemeClr val="accent1"/>
                </a:solidFill>
                <a:effectLst/>
                <a:latin typeface="Helvetica" pitchFamily="2" charset="0"/>
              </a:rPr>
              <a:t>Moët Hennessy</a:t>
            </a:r>
            <a:endParaRPr lang="en-US" sz="2000" dirty="0">
              <a:solidFill>
                <a:schemeClr val="accent1"/>
              </a:solidFill>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83046CAC-C9D2-406B-96C2-F2F438137579}"/>
              </a:ext>
            </a:extLst>
          </p:cNvPr>
          <p:cNvSpPr txBox="1"/>
          <p:nvPr/>
        </p:nvSpPr>
        <p:spPr>
          <a:xfrm>
            <a:off x="530080" y="4681886"/>
            <a:ext cx="4183781" cy="1692771"/>
          </a:xfrm>
          <a:prstGeom prst="rect">
            <a:avLst/>
          </a:prstGeom>
          <a:noFill/>
        </p:spPr>
        <p:txBody>
          <a:bodyPr wrap="square" lIns="0" tIns="0" rIns="0" bIns="0" numCol="1" rtlCol="0">
            <a:spAutoFit/>
          </a:bodyPr>
          <a:lstStyle/>
          <a:p>
            <a:pPr algn="l"/>
            <a:r>
              <a:rPr lang="it-IT" sz="2000" kern="0" dirty="0"/>
              <a:t>Giacomo Fantato</a:t>
            </a:r>
            <a:r>
              <a:rPr lang="it-IT" sz="1100" i="1" kern="0" dirty="0">
                <a:solidFill>
                  <a:srgbClr val="99DCFF"/>
                </a:solidFill>
              </a:rPr>
              <a:t> </a:t>
            </a:r>
            <a:r>
              <a:rPr lang="it-IT" sz="1100" i="1" kern="0" dirty="0">
                <a:solidFill>
                  <a:srgbClr val="00A8FF"/>
                </a:solidFill>
              </a:rPr>
              <a:t>matricola:</a:t>
            </a:r>
            <a:r>
              <a:rPr lang="it-IT" sz="1400" i="1" kern="0" dirty="0">
                <a:solidFill>
                  <a:srgbClr val="00A8FF"/>
                </a:solidFill>
              </a:rPr>
              <a:t> </a:t>
            </a:r>
            <a:r>
              <a:rPr lang="it-IT" sz="1100" i="1" kern="0" dirty="0">
                <a:solidFill>
                  <a:srgbClr val="00A8FF"/>
                </a:solidFill>
              </a:rPr>
              <a:t>0000924979</a:t>
            </a:r>
          </a:p>
          <a:p>
            <a:pPr algn="l"/>
            <a:endParaRPr lang="it-IT" sz="1000" i="1" kern="0" dirty="0">
              <a:solidFill>
                <a:schemeClr val="accent1">
                  <a:lumMod val="40000"/>
                  <a:lumOff val="60000"/>
                </a:schemeClr>
              </a:solidFill>
            </a:endParaRPr>
          </a:p>
          <a:p>
            <a:pPr algn="l"/>
            <a:r>
              <a:rPr lang="it-IT" sz="2000" kern="0" dirty="0"/>
              <a:t>Gianmarco Gabrielli </a:t>
            </a:r>
            <a:r>
              <a:rPr lang="it-IT" sz="1100" i="1" kern="0" dirty="0">
                <a:solidFill>
                  <a:srgbClr val="00A8FF"/>
                </a:solidFill>
              </a:rPr>
              <a:t>matricola:</a:t>
            </a:r>
            <a:r>
              <a:rPr lang="it-IT" sz="1400" i="1" kern="0" dirty="0">
                <a:solidFill>
                  <a:srgbClr val="00A8FF"/>
                </a:solidFill>
              </a:rPr>
              <a:t> </a:t>
            </a:r>
            <a:r>
              <a:rPr lang="it-IT" sz="1100" b="0" i="1" dirty="0">
                <a:solidFill>
                  <a:srgbClr val="00A8FF"/>
                </a:solidFill>
                <a:effectLst/>
              </a:rPr>
              <a:t>0000942866</a:t>
            </a:r>
            <a:endParaRPr lang="it-IT" sz="1100" i="1" kern="0" dirty="0">
              <a:solidFill>
                <a:srgbClr val="00A8FF"/>
              </a:solidFill>
            </a:endParaRPr>
          </a:p>
          <a:p>
            <a:pPr algn="l"/>
            <a:endParaRPr lang="it-IT" sz="1000" i="1" kern="0" dirty="0">
              <a:solidFill>
                <a:schemeClr val="accent1">
                  <a:lumMod val="40000"/>
                  <a:lumOff val="60000"/>
                </a:schemeClr>
              </a:solidFill>
            </a:endParaRPr>
          </a:p>
          <a:p>
            <a:pPr algn="l"/>
            <a:r>
              <a:rPr lang="it-IT" sz="2000" kern="0" dirty="0"/>
              <a:t>Massimo Rondelli </a:t>
            </a:r>
            <a:r>
              <a:rPr lang="it-IT" sz="1100" i="1" kern="0" dirty="0">
                <a:solidFill>
                  <a:srgbClr val="00A8FF"/>
                </a:solidFill>
              </a:rPr>
              <a:t>matricola:</a:t>
            </a:r>
            <a:r>
              <a:rPr lang="it-IT" sz="1400" i="1" kern="0" dirty="0">
                <a:solidFill>
                  <a:srgbClr val="00A8FF"/>
                </a:solidFill>
              </a:rPr>
              <a:t> </a:t>
            </a:r>
            <a:r>
              <a:rPr lang="it-IT" sz="1100" i="1" kern="0" dirty="0">
                <a:solidFill>
                  <a:srgbClr val="00A8FF"/>
                </a:solidFill>
              </a:rPr>
              <a:t>0000947886</a:t>
            </a:r>
          </a:p>
          <a:p>
            <a:pPr algn="l"/>
            <a:endParaRPr lang="it-IT" sz="1000" kern="0" dirty="0"/>
          </a:p>
          <a:p>
            <a:pPr algn="l"/>
            <a:r>
              <a:rPr lang="it-IT" sz="2000" kern="0" dirty="0"/>
              <a:t>Francesco Montanari </a:t>
            </a:r>
            <a:r>
              <a:rPr lang="it-IT" sz="1100" i="1" kern="0" dirty="0">
                <a:solidFill>
                  <a:srgbClr val="00A8FF"/>
                </a:solidFill>
              </a:rPr>
              <a:t>matricola:</a:t>
            </a:r>
            <a:r>
              <a:rPr lang="it-IT" sz="1400" i="1" kern="0" dirty="0">
                <a:solidFill>
                  <a:srgbClr val="00A8FF"/>
                </a:solidFill>
              </a:rPr>
              <a:t> </a:t>
            </a:r>
            <a:r>
              <a:rPr lang="it-IT" sz="1100" b="0" i="1" dirty="0">
                <a:solidFill>
                  <a:srgbClr val="00A8FF"/>
                </a:solidFill>
                <a:effectLst/>
              </a:rPr>
              <a:t>0000924491</a:t>
            </a:r>
            <a:r>
              <a:rPr lang="it-IT" sz="1100" i="1" kern="0" dirty="0">
                <a:solidFill>
                  <a:srgbClr val="00A8FF"/>
                </a:solidFill>
              </a:rPr>
              <a:t> </a:t>
            </a:r>
          </a:p>
        </p:txBody>
      </p:sp>
      <p:sp>
        <p:nvSpPr>
          <p:cNvPr id="4" name="CasellaDiTesto 3">
            <a:extLst>
              <a:ext uri="{FF2B5EF4-FFF2-40B4-BE49-F238E27FC236}">
                <a16:creationId xmlns:a16="http://schemas.microsoft.com/office/drawing/2014/main" id="{2CBAA222-4D63-4C1B-9A23-71D4E961E48F}"/>
              </a:ext>
            </a:extLst>
          </p:cNvPr>
          <p:cNvSpPr txBox="1"/>
          <p:nvPr/>
        </p:nvSpPr>
        <p:spPr>
          <a:xfrm>
            <a:off x="9338058" y="313509"/>
            <a:ext cx="2508069" cy="215444"/>
          </a:xfrm>
          <a:prstGeom prst="rect">
            <a:avLst/>
          </a:prstGeom>
          <a:noFill/>
        </p:spPr>
        <p:txBody>
          <a:bodyPr wrap="square" lIns="0" tIns="0" rIns="0" bIns="0" numCol="1" rtlCol="0">
            <a:spAutoFit/>
          </a:bodyPr>
          <a:lstStyle/>
          <a:p>
            <a:pPr algn="l"/>
            <a:r>
              <a:rPr lang="it-IT" sz="1400" kern="0" dirty="0">
                <a:solidFill>
                  <a:schemeClr val="tx2">
                    <a:lumMod val="85000"/>
                  </a:schemeClr>
                </a:solidFill>
              </a:rPr>
              <a:t>Informatica per il management</a:t>
            </a:r>
          </a:p>
        </p:txBody>
      </p:sp>
    </p:spTree>
    <p:custDataLst>
      <p:tags r:id="rId1"/>
    </p:custDataLst>
    <p:extLst>
      <p:ext uri="{BB962C8B-B14F-4D97-AF65-F5344CB8AC3E}">
        <p14:creationId xmlns:p14="http://schemas.microsoft.com/office/powerpoint/2010/main" val="2399123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CDFADE"/>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solidFill>
                <a:schemeClr val="tx2">
                  <a:lumMod val="75000"/>
                </a:schemeClr>
              </a:solidFill>
            </a:endParaRPr>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6436890" cy="430887"/>
          </a:xfrm>
          <a:prstGeom prst="rect">
            <a:avLst/>
          </a:prstGeom>
          <a:noFill/>
        </p:spPr>
        <p:txBody>
          <a:bodyPr wrap="none" lIns="0" tIns="0" rIns="0" bIns="0" numCol="1" rtlCol="0">
            <a:spAutoFit/>
          </a:bodyPr>
          <a:lstStyle/>
          <a:p>
            <a:r>
              <a:rPr lang="de-DE" altLang="de-DE" sz="2800" spc="300" dirty="0">
                <a:solidFill>
                  <a:srgbClr val="AD241D"/>
                </a:solidFill>
              </a:rPr>
              <a:t>OPPORTUNITIES | OPPORTUNIT</a:t>
            </a:r>
            <a:r>
              <a:rPr lang="it-IT" sz="2800" b="0" i="0" dirty="0">
                <a:solidFill>
                  <a:srgbClr val="AD241D"/>
                </a:solidFill>
                <a:effectLst/>
              </a:rPr>
              <a:t>À</a:t>
            </a:r>
            <a:endParaRPr lang="de-DE" altLang="de-DE" sz="2800" spc="300" dirty="0">
              <a:solidFill>
                <a:srgbClr val="AD241D"/>
              </a:solidFill>
            </a:endParaRPr>
          </a:p>
        </p:txBody>
      </p:sp>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49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rgbClr val="CDFADE"/>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rgbClr val="AD241D"/>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30" name="TextBox 7">
            <a:extLst>
              <a:ext uri="{FF2B5EF4-FFF2-40B4-BE49-F238E27FC236}">
                <a16:creationId xmlns:a16="http://schemas.microsoft.com/office/drawing/2014/main" id="{AD7A0911-6787-4CEC-8FA7-35B84C1150B9}"/>
              </a:ext>
            </a:extLst>
          </p:cNvPr>
          <p:cNvSpPr txBox="1"/>
          <p:nvPr/>
        </p:nvSpPr>
        <p:spPr>
          <a:xfrm>
            <a:off x="5339516" y="2175451"/>
            <a:ext cx="6213866" cy="1231106"/>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it-IT" sz="2000" dirty="0">
                <a:solidFill>
                  <a:schemeClr val="tx2">
                    <a:lumMod val="85000"/>
                  </a:schemeClr>
                </a:solidFill>
              </a:rPr>
              <a:t>Acquisire i nuovi brand e i mercati nascenti</a:t>
            </a:r>
          </a:p>
          <a:p>
            <a:br>
              <a:rPr lang="it-IT" sz="2000" dirty="0"/>
            </a:br>
            <a:br>
              <a:rPr lang="it-IT" sz="2000" dirty="0"/>
            </a:br>
            <a:endParaRPr lang="it-IT" sz="2000" b="0" dirty="0">
              <a:solidFill>
                <a:schemeClr val="tx2">
                  <a:lumMod val="75000"/>
                </a:schemeClr>
              </a:solidFill>
              <a:effectLst/>
            </a:endParaRPr>
          </a:p>
        </p:txBody>
      </p:sp>
      <p:sp>
        <p:nvSpPr>
          <p:cNvPr id="31" name="CasellaDiTesto 30">
            <a:extLst>
              <a:ext uri="{FF2B5EF4-FFF2-40B4-BE49-F238E27FC236}">
                <a16:creationId xmlns:a16="http://schemas.microsoft.com/office/drawing/2014/main" id="{3AD20CAE-6333-49E9-B214-5685709CF956}"/>
              </a:ext>
            </a:extLst>
          </p:cNvPr>
          <p:cNvSpPr txBox="1"/>
          <p:nvPr/>
        </p:nvSpPr>
        <p:spPr>
          <a:xfrm>
            <a:off x="5335229" y="3747833"/>
            <a:ext cx="5616902" cy="307777"/>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it-IT" sz="2000" dirty="0">
                <a:solidFill>
                  <a:schemeClr val="tx2">
                    <a:lumMod val="85000"/>
                  </a:schemeClr>
                </a:solidFill>
              </a:rPr>
              <a:t>Sinergia tra i brand della holding LVMH</a:t>
            </a:r>
          </a:p>
        </p:txBody>
      </p:sp>
      <p:sp>
        <p:nvSpPr>
          <p:cNvPr id="32" name="CasellaDiTesto 31">
            <a:extLst>
              <a:ext uri="{FF2B5EF4-FFF2-40B4-BE49-F238E27FC236}">
                <a16:creationId xmlns:a16="http://schemas.microsoft.com/office/drawing/2014/main" id="{EDBBB571-719C-4F3B-8F52-4FD6E2676BE0}"/>
              </a:ext>
            </a:extLst>
          </p:cNvPr>
          <p:cNvSpPr txBox="1"/>
          <p:nvPr/>
        </p:nvSpPr>
        <p:spPr>
          <a:xfrm>
            <a:off x="5342324" y="4396886"/>
            <a:ext cx="6213866" cy="615553"/>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Partecipazione ad eventi e attività per acquisire notorietà</a:t>
            </a:r>
          </a:p>
        </p:txBody>
      </p:sp>
      <p:sp>
        <p:nvSpPr>
          <p:cNvPr id="33" name="CasellaDiTesto 32">
            <a:extLst>
              <a:ext uri="{FF2B5EF4-FFF2-40B4-BE49-F238E27FC236}">
                <a16:creationId xmlns:a16="http://schemas.microsoft.com/office/drawing/2014/main" id="{A61D74EE-12A7-4926-9925-04B5B776A3C1}"/>
              </a:ext>
            </a:extLst>
          </p:cNvPr>
          <p:cNvSpPr txBox="1"/>
          <p:nvPr/>
        </p:nvSpPr>
        <p:spPr>
          <a:xfrm>
            <a:off x="5339516" y="2838018"/>
            <a:ext cx="5616902" cy="615553"/>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Utilizzare l’online shopping e acquisire notorietà tramite i social networks</a:t>
            </a:r>
          </a:p>
        </p:txBody>
      </p:sp>
      <p:pic>
        <p:nvPicPr>
          <p:cNvPr id="3" name="Immagine 2">
            <a:extLst>
              <a:ext uri="{FF2B5EF4-FFF2-40B4-BE49-F238E27FC236}">
                <a16:creationId xmlns:a16="http://schemas.microsoft.com/office/drawing/2014/main" id="{6B2B8AF3-4A60-4328-927F-8979AF5929D5}"/>
              </a:ext>
            </a:extLst>
          </p:cNvPr>
          <p:cNvPicPr>
            <a:picLocks noChangeAspect="1"/>
          </p:cNvPicPr>
          <p:nvPr/>
        </p:nvPicPr>
        <p:blipFill>
          <a:blip r:embed="rId7"/>
          <a:stretch>
            <a:fillRect/>
          </a:stretch>
        </p:blipFill>
        <p:spPr>
          <a:xfrm>
            <a:off x="1869890" y="8424827"/>
            <a:ext cx="12192000" cy="1668898"/>
          </a:xfrm>
          <a:prstGeom prst="rect">
            <a:avLst/>
          </a:prstGeom>
        </p:spPr>
      </p:pic>
      <p:pic>
        <p:nvPicPr>
          <p:cNvPr id="8" name="Immagine 7">
            <a:extLst>
              <a:ext uri="{FF2B5EF4-FFF2-40B4-BE49-F238E27FC236}">
                <a16:creationId xmlns:a16="http://schemas.microsoft.com/office/drawing/2014/main" id="{40E14C21-F477-472A-98DD-2BF8DEDA9339}"/>
              </a:ext>
            </a:extLst>
          </p:cNvPr>
          <p:cNvPicPr>
            <a:picLocks noChangeAspect="1"/>
          </p:cNvPicPr>
          <p:nvPr/>
        </p:nvPicPr>
        <p:blipFill>
          <a:blip r:embed="rId8"/>
          <a:stretch>
            <a:fillRect/>
          </a:stretch>
        </p:blipFill>
        <p:spPr>
          <a:xfrm>
            <a:off x="2047680" y="-3289964"/>
            <a:ext cx="12192000" cy="1709702"/>
          </a:xfrm>
          <a:prstGeom prst="rect">
            <a:avLst/>
          </a:prstGeom>
        </p:spPr>
      </p:pic>
      <p:sp>
        <p:nvSpPr>
          <p:cNvPr id="21" name="Oval 19">
            <a:extLst>
              <a:ext uri="{FF2B5EF4-FFF2-40B4-BE49-F238E27FC236}">
                <a16:creationId xmlns:a16="http://schemas.microsoft.com/office/drawing/2014/main" id="{87ED5A17-6B82-4608-BA2E-B809A763F3AE}"/>
              </a:ext>
            </a:extLst>
          </p:cNvPr>
          <p:cNvSpPr/>
          <p:nvPr/>
        </p:nvSpPr>
        <p:spPr>
          <a:xfrm>
            <a:off x="6825723"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Ovale 22">
            <a:extLst>
              <a:ext uri="{FF2B5EF4-FFF2-40B4-BE49-F238E27FC236}">
                <a16:creationId xmlns:a16="http://schemas.microsoft.com/office/drawing/2014/main" id="{79C064A2-55F6-45FF-A7D6-AB53643F8B88}"/>
              </a:ext>
            </a:extLst>
          </p:cNvPr>
          <p:cNvSpPr/>
          <p:nvPr/>
        </p:nvSpPr>
        <p:spPr>
          <a:xfrm>
            <a:off x="14347620" y="1053492"/>
            <a:ext cx="4458231" cy="4587460"/>
          </a:xfrm>
          <a:prstGeom prst="ellipse">
            <a:avLst/>
          </a:prstGeom>
          <a:solidFill>
            <a:srgbClr val="FBC53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it-IT" sz="18000" kern="0" dirty="0">
              <a:solidFill>
                <a:schemeClr val="tx2"/>
              </a:solidFill>
            </a:endParaRPr>
          </a:p>
        </p:txBody>
      </p:sp>
      <p:sp>
        <p:nvSpPr>
          <p:cNvPr id="24" name="Ovale 23">
            <a:extLst>
              <a:ext uri="{FF2B5EF4-FFF2-40B4-BE49-F238E27FC236}">
                <a16:creationId xmlns:a16="http://schemas.microsoft.com/office/drawing/2014/main" id="{626AE3B3-CA64-49AC-A6A3-470242423022}"/>
              </a:ext>
            </a:extLst>
          </p:cNvPr>
          <p:cNvSpPr/>
          <p:nvPr/>
        </p:nvSpPr>
        <p:spPr>
          <a:xfrm>
            <a:off x="742400" y="1233030"/>
            <a:ext cx="4391940" cy="4391940"/>
          </a:xfrm>
          <a:prstGeom prst="ellipse">
            <a:avLst/>
          </a:prstGeom>
          <a:solidFill>
            <a:srgbClr val="AD241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a:solidFill>
                  <a:schemeClr val="tx2"/>
                </a:solidFill>
              </a:rPr>
              <a:t>O</a:t>
            </a:r>
          </a:p>
        </p:txBody>
      </p:sp>
    </p:spTree>
    <p:custDataLst>
      <p:tags r:id="rId1"/>
    </p:custDataLst>
    <p:extLst>
      <p:ext uri="{BB962C8B-B14F-4D97-AF65-F5344CB8AC3E}">
        <p14:creationId xmlns:p14="http://schemas.microsoft.com/office/powerpoint/2010/main" val="4327375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C7C2F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4005455" cy="430887"/>
          </a:xfrm>
          <a:prstGeom prst="rect">
            <a:avLst/>
          </a:prstGeom>
          <a:noFill/>
        </p:spPr>
        <p:txBody>
          <a:bodyPr wrap="none" lIns="0" tIns="0" rIns="0" bIns="0" numCol="1" rtlCol="0">
            <a:spAutoFit/>
          </a:bodyPr>
          <a:lstStyle/>
          <a:p>
            <a:r>
              <a:rPr lang="de-DE" altLang="de-DE" sz="2800" spc="300" dirty="0">
                <a:solidFill>
                  <a:srgbClr val="665FB3"/>
                </a:solidFill>
              </a:rPr>
              <a:t>THREATS | MINACCE</a:t>
            </a:r>
          </a:p>
        </p:txBody>
      </p:sp>
      <p:pic>
        <p:nvPicPr>
          <p:cNvPr id="3" name="Immagine 2">
            <a:extLst>
              <a:ext uri="{FF2B5EF4-FFF2-40B4-BE49-F238E27FC236}">
                <a16:creationId xmlns:a16="http://schemas.microsoft.com/office/drawing/2014/main" id="{94DE92BB-722C-4B3C-AAFD-25B31EC9EAF0}"/>
              </a:ext>
            </a:extLst>
          </p:cNvPr>
          <p:cNvPicPr>
            <a:picLocks noChangeAspect="1"/>
          </p:cNvPicPr>
          <p:nvPr/>
        </p:nvPicPr>
        <p:blipFill>
          <a:blip r:embed="rId7"/>
          <a:stretch>
            <a:fillRect/>
          </a:stretch>
        </p:blipFill>
        <p:spPr>
          <a:xfrm>
            <a:off x="2496694" y="-2906020"/>
            <a:ext cx="12192000" cy="1679935"/>
          </a:xfrm>
          <a:prstGeom prst="rect">
            <a:avLst/>
          </a:prstGeom>
        </p:spPr>
      </p:pic>
      <p:sp>
        <p:nvSpPr>
          <p:cNvPr id="24" name="Ovale 23">
            <a:extLst>
              <a:ext uri="{FF2B5EF4-FFF2-40B4-BE49-F238E27FC236}">
                <a16:creationId xmlns:a16="http://schemas.microsoft.com/office/drawing/2014/main" id="{7D346BE5-CB88-455D-8BE0-F53B00A2E907}"/>
              </a:ext>
            </a:extLst>
          </p:cNvPr>
          <p:cNvSpPr/>
          <p:nvPr/>
        </p:nvSpPr>
        <p:spPr>
          <a:xfrm>
            <a:off x="742400" y="1257976"/>
            <a:ext cx="4391940" cy="4391940"/>
          </a:xfrm>
          <a:prstGeom prst="ellipse">
            <a:avLst/>
          </a:prstGeom>
          <a:solidFill>
            <a:srgbClr val="665FB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a:solidFill>
                  <a:schemeClr val="tx2"/>
                </a:solidFill>
              </a:rPr>
              <a:t>T</a:t>
            </a:r>
          </a:p>
        </p:txBody>
      </p:sp>
      <p:sp>
        <p:nvSpPr>
          <p:cNvPr id="25" name="Ovale 24">
            <a:extLst>
              <a:ext uri="{FF2B5EF4-FFF2-40B4-BE49-F238E27FC236}">
                <a16:creationId xmlns:a16="http://schemas.microsoft.com/office/drawing/2014/main" id="{CEDB376E-450F-460A-8345-C43BBB5E1D79}"/>
              </a:ext>
            </a:extLst>
          </p:cNvPr>
          <p:cNvSpPr/>
          <p:nvPr/>
        </p:nvSpPr>
        <p:spPr>
          <a:xfrm>
            <a:off x="14347620" y="1053492"/>
            <a:ext cx="4458231" cy="4587460"/>
          </a:xfrm>
          <a:prstGeom prst="ellipse">
            <a:avLst/>
          </a:prstGeom>
          <a:solidFill>
            <a:srgbClr val="FBC53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it-IT" sz="18000" kern="0" dirty="0">
              <a:solidFill>
                <a:schemeClr val="tx2"/>
              </a:solidFill>
            </a:endParaRPr>
          </a:p>
        </p:txBody>
      </p:sp>
      <p:sp>
        <p:nvSpPr>
          <p:cNvPr id="26" name="TextBox 7">
            <a:extLst>
              <a:ext uri="{FF2B5EF4-FFF2-40B4-BE49-F238E27FC236}">
                <a16:creationId xmlns:a16="http://schemas.microsoft.com/office/drawing/2014/main" id="{485CD8DF-1A3A-48C8-9500-FDF559C8165D}"/>
              </a:ext>
            </a:extLst>
          </p:cNvPr>
          <p:cNvSpPr txBox="1"/>
          <p:nvPr/>
        </p:nvSpPr>
        <p:spPr>
          <a:xfrm>
            <a:off x="5421214" y="2017262"/>
            <a:ext cx="6056086" cy="307777"/>
          </a:xfrm>
          <a:prstGeom prst="rect">
            <a:avLst/>
          </a:prstGeom>
          <a:noFill/>
        </p:spPr>
        <p:txBody>
          <a:bodyPr wrap="square" lIns="0" tIns="0" rIns="0" bIns="0" numCol="1" rtlCol="0">
            <a:spAutoFit/>
          </a:bodyPr>
          <a:lstStyle/>
          <a:p>
            <a:pPr marL="285750" indent="-285750" rtl="0">
              <a:spcBef>
                <a:spcPts val="0"/>
              </a:spcBef>
              <a:spcAft>
                <a:spcPts val="0"/>
              </a:spcAft>
              <a:buFont typeface="Arial" panose="020B0604020202020204" pitchFamily="34" charset="0"/>
              <a:buChar char="•"/>
            </a:pPr>
            <a:r>
              <a:rPr lang="it-IT" sz="2000" dirty="0">
                <a:solidFill>
                  <a:schemeClr val="tx2">
                    <a:lumMod val="85000"/>
                  </a:schemeClr>
                </a:solidFill>
              </a:rPr>
              <a:t>Alta competizione nel settore</a:t>
            </a:r>
            <a:endParaRPr lang="it-IT" sz="2000" b="0" dirty="0">
              <a:solidFill>
                <a:schemeClr val="tx2">
                  <a:lumMod val="85000"/>
                </a:schemeClr>
              </a:solidFill>
              <a:effectLst/>
            </a:endParaRPr>
          </a:p>
        </p:txBody>
      </p:sp>
      <p:sp>
        <p:nvSpPr>
          <p:cNvPr id="27" name="CasellaDiTesto 26">
            <a:extLst>
              <a:ext uri="{FF2B5EF4-FFF2-40B4-BE49-F238E27FC236}">
                <a16:creationId xmlns:a16="http://schemas.microsoft.com/office/drawing/2014/main" id="{F9B70C41-EDEC-4C61-AFDC-2A42CD515B90}"/>
              </a:ext>
            </a:extLst>
          </p:cNvPr>
          <p:cNvSpPr txBox="1"/>
          <p:nvPr/>
        </p:nvSpPr>
        <p:spPr>
          <a:xfrm>
            <a:off x="5400987" y="2565724"/>
            <a:ext cx="4955354" cy="523220"/>
          </a:xfrm>
          <a:prstGeom prst="rect">
            <a:avLst/>
          </a:prstGeom>
          <a:noFill/>
        </p:spPr>
        <p:txBody>
          <a:bodyPr wrap="square" lIns="0" tIns="0" rIns="0" bIns="0" numCol="1" rtlCol="0">
            <a:spAutoFit/>
          </a:bodyPr>
          <a:lstStyle/>
          <a:p>
            <a:pPr marL="285750" indent="-285750" rtl="0">
              <a:spcBef>
                <a:spcPts val="0"/>
              </a:spcBef>
              <a:spcAft>
                <a:spcPts val="0"/>
              </a:spcAft>
              <a:buFont typeface="Arial" panose="020B0604020202020204" pitchFamily="34" charset="0"/>
              <a:buChar char="•"/>
            </a:pPr>
            <a:r>
              <a:rPr lang="it-IT" sz="2000" b="0" i="0" u="none" strike="noStrike" dirty="0">
                <a:solidFill>
                  <a:schemeClr val="tx2">
                    <a:lumMod val="85000"/>
                  </a:schemeClr>
                </a:solidFill>
                <a:effectLst/>
              </a:rPr>
              <a:t>Uso di pelli di animale</a:t>
            </a:r>
            <a:endParaRPr lang="it-IT" sz="2000" b="0" dirty="0">
              <a:solidFill>
                <a:schemeClr val="tx2">
                  <a:lumMod val="85000"/>
                </a:schemeClr>
              </a:solidFill>
              <a:effectLst/>
            </a:endParaRPr>
          </a:p>
          <a:p>
            <a:pPr marL="285750" indent="-285750" algn="l">
              <a:buFont typeface="Arial" panose="020B0604020202020204" pitchFamily="34" charset="0"/>
              <a:buChar char="•"/>
            </a:pPr>
            <a:endParaRPr lang="it-IT" sz="1400" kern="0" dirty="0"/>
          </a:p>
        </p:txBody>
      </p:sp>
      <p:sp>
        <p:nvSpPr>
          <p:cNvPr id="28" name="CasellaDiTesto 27">
            <a:extLst>
              <a:ext uri="{FF2B5EF4-FFF2-40B4-BE49-F238E27FC236}">
                <a16:creationId xmlns:a16="http://schemas.microsoft.com/office/drawing/2014/main" id="{E265E45D-5C8A-43B2-A7E1-3C59E836C57A}"/>
              </a:ext>
            </a:extLst>
          </p:cNvPr>
          <p:cNvSpPr txBox="1"/>
          <p:nvPr/>
        </p:nvSpPr>
        <p:spPr>
          <a:xfrm>
            <a:off x="5421214" y="3115363"/>
            <a:ext cx="6342960" cy="1138773"/>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Crisi finanziaria a livello mondiale (porta ad una riduzione degli acquisti sui beni di lusso)</a:t>
            </a:r>
          </a:p>
          <a:p>
            <a:br>
              <a:rPr lang="it-IT" sz="2000" dirty="0"/>
            </a:br>
            <a:endParaRPr lang="it-IT" sz="1400" kern="0" dirty="0"/>
          </a:p>
        </p:txBody>
      </p:sp>
      <p:sp>
        <p:nvSpPr>
          <p:cNvPr id="29" name="CasellaDiTesto 28">
            <a:extLst>
              <a:ext uri="{FF2B5EF4-FFF2-40B4-BE49-F238E27FC236}">
                <a16:creationId xmlns:a16="http://schemas.microsoft.com/office/drawing/2014/main" id="{100C4B99-79AE-4CC8-8DB6-8622EE7DCAAB}"/>
              </a:ext>
            </a:extLst>
          </p:cNvPr>
          <p:cNvSpPr txBox="1"/>
          <p:nvPr/>
        </p:nvSpPr>
        <p:spPr>
          <a:xfrm>
            <a:off x="5421214" y="3887599"/>
            <a:ext cx="6342960" cy="830997"/>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Aumento dei prodotti contraffatti</a:t>
            </a:r>
          </a:p>
          <a:p>
            <a:br>
              <a:rPr lang="it-IT" sz="2000" dirty="0"/>
            </a:br>
            <a:endParaRPr lang="it-IT" sz="1400" kern="0" dirty="0"/>
          </a:p>
        </p:txBody>
      </p:sp>
      <p:sp>
        <p:nvSpPr>
          <p:cNvPr id="32" name="!!Oval 8">
            <a:extLst>
              <a:ext uri="{FF2B5EF4-FFF2-40B4-BE49-F238E27FC236}">
                <a16:creationId xmlns:a16="http://schemas.microsoft.com/office/drawing/2014/main" id="{FE8DD718-1311-433A-BFCF-E221356BAFC2}"/>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33" name="!!Oval 17">
            <a:extLst>
              <a:ext uri="{FF2B5EF4-FFF2-40B4-BE49-F238E27FC236}">
                <a16:creationId xmlns:a16="http://schemas.microsoft.com/office/drawing/2014/main" id="{2642F248-C43D-4A81-90A0-AFA493E2D645}"/>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34" name="!!Oval 18">
            <a:extLst>
              <a:ext uri="{FF2B5EF4-FFF2-40B4-BE49-F238E27FC236}">
                <a16:creationId xmlns:a16="http://schemas.microsoft.com/office/drawing/2014/main" id="{32CA5076-79A3-4979-9736-3DBC497F91C0}"/>
              </a:ext>
            </a:extLst>
          </p:cNvPr>
          <p:cNvSpPr/>
          <p:nvPr/>
        </p:nvSpPr>
        <p:spPr>
          <a:xfrm>
            <a:off x="6123469" y="5809130"/>
            <a:ext cx="228600" cy="228600"/>
          </a:xfrm>
          <a:prstGeom prst="ellipse">
            <a:avLst/>
          </a:prstGeom>
          <a:solidFill>
            <a:srgbClr val="49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rgbClr val="CDFADE"/>
              </a:solidFill>
            </a:endParaRPr>
          </a:p>
        </p:txBody>
      </p:sp>
      <p:sp>
        <p:nvSpPr>
          <p:cNvPr id="35" name="Oval 19">
            <a:extLst>
              <a:ext uri="{FF2B5EF4-FFF2-40B4-BE49-F238E27FC236}">
                <a16:creationId xmlns:a16="http://schemas.microsoft.com/office/drawing/2014/main" id="{6A662C88-7A72-4E4B-AC15-2D366F6A4B4E}"/>
              </a:ext>
            </a:extLst>
          </p:cNvPr>
          <p:cNvSpPr/>
          <p:nvPr/>
        </p:nvSpPr>
        <p:spPr>
          <a:xfrm>
            <a:off x="6474596" y="5809130"/>
            <a:ext cx="228600" cy="228600"/>
          </a:xfrm>
          <a:prstGeom prst="ellipse">
            <a:avLst/>
          </a:prstGeom>
          <a:solidFill>
            <a:srgbClr val="49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36" name="Oval 19">
            <a:extLst>
              <a:ext uri="{FF2B5EF4-FFF2-40B4-BE49-F238E27FC236}">
                <a16:creationId xmlns:a16="http://schemas.microsoft.com/office/drawing/2014/main" id="{B39D0A37-825E-475F-AEFA-7F22F9AFAF42}"/>
              </a:ext>
            </a:extLst>
          </p:cNvPr>
          <p:cNvSpPr/>
          <p:nvPr/>
        </p:nvSpPr>
        <p:spPr>
          <a:xfrm>
            <a:off x="6825723" y="5809130"/>
            <a:ext cx="228600" cy="228600"/>
          </a:xfrm>
          <a:prstGeom prst="ellipse">
            <a:avLst/>
          </a:prstGeom>
          <a:solidFill>
            <a:srgbClr val="665FB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1"/>
    </p:custDataLst>
    <p:extLst>
      <p:ext uri="{BB962C8B-B14F-4D97-AF65-F5344CB8AC3E}">
        <p14:creationId xmlns:p14="http://schemas.microsoft.com/office/powerpoint/2010/main" val="1161457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4397" y="1866638"/>
            <a:ext cx="3124253" cy="430887"/>
          </a:xfrm>
          <a:prstGeom prst="rect">
            <a:avLst/>
          </a:prstGeom>
          <a:noFill/>
        </p:spPr>
        <p:txBody>
          <a:bodyPr wrap="none" lIns="0" tIns="0" rIns="0" bIns="0" numCol="1" rtlCol="0">
            <a:spAutoFit/>
          </a:bodyPr>
          <a:lstStyle/>
          <a:p>
            <a:r>
              <a:rPr lang="de-DE" altLang="de-DE" sz="2800" spc="300" dirty="0"/>
              <a:t>ANALISI PESTEL</a:t>
            </a:r>
          </a:p>
        </p:txBody>
      </p: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586785" y="2581279"/>
            <a:ext cx="5842150" cy="307777"/>
          </a:xfrm>
          <a:prstGeom prst="rect">
            <a:avLst/>
          </a:prstGeom>
          <a:noFill/>
        </p:spPr>
        <p:txBody>
          <a:bodyPr wrap="square" lIns="0" tIns="0" rIns="0" bIns="0" numCol="1" rtlCol="0">
            <a:spAutoFit/>
          </a:bodyPr>
          <a:lstStyle/>
          <a:p>
            <a:pPr rtl="0">
              <a:spcBef>
                <a:spcPts val="0"/>
              </a:spcBef>
              <a:spcAft>
                <a:spcPts val="0"/>
              </a:spcAft>
            </a:pPr>
            <a:r>
              <a:rPr lang="it-IT" sz="2000" b="0" dirty="0">
                <a:solidFill>
                  <a:schemeClr val="tx2">
                    <a:lumMod val="85000"/>
                  </a:schemeClr>
                </a:solidFill>
                <a:effectLst/>
              </a:rPr>
              <a:t>Basata sui fattori esterni all’azienda Louis Vuitton</a:t>
            </a:r>
          </a:p>
        </p:txBody>
      </p:sp>
      <p:sp>
        <p:nvSpPr>
          <p:cNvPr id="16" name="Ovale 15">
            <a:extLst>
              <a:ext uri="{FF2B5EF4-FFF2-40B4-BE49-F238E27FC236}">
                <a16:creationId xmlns:a16="http://schemas.microsoft.com/office/drawing/2014/main" id="{109C6091-2FAA-4927-AF4E-DAE540BC8FFD}"/>
              </a:ext>
            </a:extLst>
          </p:cNvPr>
          <p:cNvSpPr/>
          <p:nvPr/>
        </p:nvSpPr>
        <p:spPr>
          <a:xfrm>
            <a:off x="4780621" y="3429000"/>
            <a:ext cx="1035181" cy="1070195"/>
          </a:xfrm>
          <a:prstGeom prst="ellipse">
            <a:avLst/>
          </a:prstGeom>
          <a:solidFill>
            <a:srgbClr val="96F2D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P</a:t>
            </a:r>
          </a:p>
        </p:txBody>
      </p:sp>
      <p:sp>
        <p:nvSpPr>
          <p:cNvPr id="24" name="Ovale 23">
            <a:extLst>
              <a:ext uri="{FF2B5EF4-FFF2-40B4-BE49-F238E27FC236}">
                <a16:creationId xmlns:a16="http://schemas.microsoft.com/office/drawing/2014/main" id="{D15F303A-94CE-4428-87CC-681E5B79A9C1}"/>
              </a:ext>
            </a:extLst>
          </p:cNvPr>
          <p:cNvSpPr/>
          <p:nvPr/>
        </p:nvSpPr>
        <p:spPr>
          <a:xfrm>
            <a:off x="5911344" y="3456188"/>
            <a:ext cx="1035181" cy="1070195"/>
          </a:xfrm>
          <a:prstGeom prst="ellipse">
            <a:avLst/>
          </a:prstGeom>
          <a:solidFill>
            <a:srgbClr val="4DF0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E</a:t>
            </a:r>
          </a:p>
        </p:txBody>
      </p:sp>
      <p:sp>
        <p:nvSpPr>
          <p:cNvPr id="25" name="Ovale 24">
            <a:extLst>
              <a:ext uri="{FF2B5EF4-FFF2-40B4-BE49-F238E27FC236}">
                <a16:creationId xmlns:a16="http://schemas.microsoft.com/office/drawing/2014/main" id="{3F91112F-2FE2-4AEB-A8A3-6F883A48D30E}"/>
              </a:ext>
            </a:extLst>
          </p:cNvPr>
          <p:cNvSpPr/>
          <p:nvPr/>
        </p:nvSpPr>
        <p:spPr>
          <a:xfrm>
            <a:off x="7038785" y="3456187"/>
            <a:ext cx="1035181" cy="1070195"/>
          </a:xfrm>
          <a:prstGeom prst="ellipse">
            <a:avLst/>
          </a:prstGeom>
          <a:solidFill>
            <a:srgbClr val="3CBD9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S</a:t>
            </a:r>
          </a:p>
        </p:txBody>
      </p:sp>
      <p:sp>
        <p:nvSpPr>
          <p:cNvPr id="28" name="Ovale 27">
            <a:extLst>
              <a:ext uri="{FF2B5EF4-FFF2-40B4-BE49-F238E27FC236}">
                <a16:creationId xmlns:a16="http://schemas.microsoft.com/office/drawing/2014/main" id="{8584E2A8-859A-480F-9ED7-13A26FD72D9E}"/>
              </a:ext>
            </a:extLst>
          </p:cNvPr>
          <p:cNvSpPr/>
          <p:nvPr/>
        </p:nvSpPr>
        <p:spPr>
          <a:xfrm>
            <a:off x="8171791" y="3456187"/>
            <a:ext cx="1035181" cy="1070195"/>
          </a:xfrm>
          <a:prstGeom prst="ellipse">
            <a:avLst/>
          </a:prstGeom>
          <a:solidFill>
            <a:srgbClr val="467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T</a:t>
            </a:r>
          </a:p>
        </p:txBody>
      </p:sp>
      <p:sp>
        <p:nvSpPr>
          <p:cNvPr id="21" name="Ovale 20">
            <a:extLst>
              <a:ext uri="{FF2B5EF4-FFF2-40B4-BE49-F238E27FC236}">
                <a16:creationId xmlns:a16="http://schemas.microsoft.com/office/drawing/2014/main" id="{3DB43FFD-FECD-4E42-80BA-C7F126D92B91}"/>
              </a:ext>
            </a:extLst>
          </p:cNvPr>
          <p:cNvSpPr/>
          <p:nvPr/>
        </p:nvSpPr>
        <p:spPr>
          <a:xfrm>
            <a:off x="9300548" y="3464076"/>
            <a:ext cx="1035181" cy="1070195"/>
          </a:xfrm>
          <a:prstGeom prst="ellipse">
            <a:avLst/>
          </a:prstGeom>
          <a:solidFill>
            <a:srgbClr val="24705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E</a:t>
            </a:r>
          </a:p>
        </p:txBody>
      </p:sp>
      <p:sp>
        <p:nvSpPr>
          <p:cNvPr id="26" name="Ovale 25">
            <a:extLst>
              <a:ext uri="{FF2B5EF4-FFF2-40B4-BE49-F238E27FC236}">
                <a16:creationId xmlns:a16="http://schemas.microsoft.com/office/drawing/2014/main" id="{1783A424-B1E9-4AA8-8D7C-F1A1B39DB988}"/>
              </a:ext>
            </a:extLst>
          </p:cNvPr>
          <p:cNvSpPr/>
          <p:nvPr/>
        </p:nvSpPr>
        <p:spPr>
          <a:xfrm>
            <a:off x="10429305" y="3464075"/>
            <a:ext cx="1035181" cy="1070195"/>
          </a:xfrm>
          <a:prstGeom prst="ellipse">
            <a:avLst/>
          </a:prstGeom>
          <a:solidFill>
            <a:srgbClr val="04322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3200" kern="0" dirty="0">
                <a:solidFill>
                  <a:schemeClr val="tx2"/>
                </a:solidFill>
              </a:rPr>
              <a:t>L</a:t>
            </a:r>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E52E0992-5F25-4674-943D-CD8B5F6288FB}"/>
              </a:ext>
            </a:extLst>
          </p:cNvPr>
          <p:cNvPicPr>
            <a:picLocks noChangeAspect="1"/>
          </p:cNvPicPr>
          <p:nvPr/>
        </p:nvPicPr>
        <p:blipFill>
          <a:blip r:embed="rId7"/>
          <a:stretch>
            <a:fillRect/>
          </a:stretch>
        </p:blipFill>
        <p:spPr>
          <a:xfrm>
            <a:off x="2643977" y="7719770"/>
            <a:ext cx="6343650" cy="1771650"/>
          </a:xfrm>
          <a:prstGeom prst="rect">
            <a:avLst/>
          </a:prstGeom>
        </p:spPr>
      </p:pic>
    </p:spTree>
    <p:custDataLst>
      <p:tags r:id="rId1"/>
    </p:custDataLst>
    <p:extLst>
      <p:ext uri="{BB962C8B-B14F-4D97-AF65-F5344CB8AC3E}">
        <p14:creationId xmlns:p14="http://schemas.microsoft.com/office/powerpoint/2010/main" val="21050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a:blip r:embed="rId3"/>
          <a:srcRect l="16223" r="16223"/>
          <a:stretch/>
        </p:blipFill>
        <p:spPr>
          <a:xfrm>
            <a:off x="4705958" y="2223722"/>
            <a:ext cx="2780083" cy="2783117"/>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a:blip r:embed="rId4"/>
          <a:srcRect l="21829" r="21829"/>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a:blip r:embed="rId5"/>
          <a:srcRect l="21828" r="21828"/>
          <a:stretch/>
        </p:blipFill>
        <p:spPr>
          <a:xfrm>
            <a:off x="7813954"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a:blip r:embed="rId7"/>
          <a:srcRect l="23738" r="23738"/>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557231" y="1549040"/>
            <a:ext cx="1077539" cy="369332"/>
          </a:xfrm>
          <a:prstGeom prst="rect">
            <a:avLst/>
          </a:prstGeom>
          <a:noFill/>
        </p:spPr>
        <p:txBody>
          <a:bodyPr wrap="none" numCol="1" rtlCol="0">
            <a:spAutoFit/>
          </a:bodyPr>
          <a:lstStyle/>
          <a:p>
            <a:pPr algn="ctr"/>
            <a:r>
              <a:rPr lang="de-DE" altLang="de-DE" dirty="0"/>
              <a:t>POLITICI</a:t>
            </a:r>
          </a:p>
        </p:txBody>
      </p:sp>
      <p:sp>
        <p:nvSpPr>
          <p:cNvPr id="8" name="TextBox 7">
            <a:extLst>
              <a:ext uri="{FF2B5EF4-FFF2-40B4-BE49-F238E27FC236}">
                <a16:creationId xmlns:a16="http://schemas.microsoft.com/office/drawing/2014/main" id="{A6F98398-D37C-48F7-AFB4-61414B26E841}"/>
              </a:ext>
            </a:extLst>
          </p:cNvPr>
          <p:cNvSpPr txBox="1"/>
          <p:nvPr/>
        </p:nvSpPr>
        <p:spPr>
          <a:xfrm>
            <a:off x="8515415" y="1555522"/>
            <a:ext cx="832279" cy="338554"/>
          </a:xfrm>
          <a:prstGeom prst="rect">
            <a:avLst/>
          </a:prstGeom>
          <a:noFill/>
        </p:spPr>
        <p:txBody>
          <a:bodyPr wrap="none" numCol="1" rtlCol="0">
            <a:spAutoFit/>
          </a:bodyPr>
          <a:lstStyle/>
          <a:p>
            <a:pPr algn="ctr"/>
            <a:r>
              <a:rPr lang="de-DE" altLang="de-DE" sz="1600" dirty="0">
                <a:solidFill>
                  <a:srgbClr val="758098"/>
                </a:solidFill>
              </a:rPr>
              <a:t>LEGALI</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65628" y="1555522"/>
            <a:ext cx="1354346"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AMBIENTALI</a:t>
            </a:r>
          </a:p>
        </p:txBody>
      </p:sp>
      <p:sp>
        <p:nvSpPr>
          <p:cNvPr id="10" name="TextBox 9">
            <a:extLst>
              <a:ext uri="{FF2B5EF4-FFF2-40B4-BE49-F238E27FC236}">
                <a16:creationId xmlns:a16="http://schemas.microsoft.com/office/drawing/2014/main" id="{2D955090-E87B-41DF-B5F9-2F676D0D45F4}"/>
              </a:ext>
            </a:extLst>
          </p:cNvPr>
          <p:cNvSpPr txBox="1"/>
          <p:nvPr/>
        </p:nvSpPr>
        <p:spPr>
          <a:xfrm>
            <a:off x="578621" y="1547023"/>
            <a:ext cx="938077"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SOCIALI</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600359" y="1547023"/>
            <a:ext cx="1320170" cy="338554"/>
          </a:xfrm>
          <a:prstGeom prst="rect">
            <a:avLst/>
          </a:prstGeom>
          <a:noFill/>
        </p:spPr>
        <p:txBody>
          <a:bodyPr wrap="none" numCol="1" rtlCol="0">
            <a:spAutoFit/>
          </a:bodyPr>
          <a:lstStyle/>
          <a:p>
            <a:pPr algn="ctr"/>
            <a:r>
              <a:rPr lang="de-DE" altLang="de-DE" sz="1600" dirty="0">
                <a:solidFill>
                  <a:schemeClr val="bg1">
                    <a:lumMod val="60000"/>
                    <a:lumOff val="40000"/>
                  </a:schemeClr>
                </a:solidFill>
              </a:rPr>
              <a:t>ECONOMICI</a:t>
            </a:r>
          </a:p>
        </p:txBody>
      </p:sp>
      <p:sp>
        <p:nvSpPr>
          <p:cNvPr id="12" name="TextBox 11">
            <a:extLst>
              <a:ext uri="{FF2B5EF4-FFF2-40B4-BE49-F238E27FC236}">
                <a16:creationId xmlns:a16="http://schemas.microsoft.com/office/drawing/2014/main" id="{AB08C9B5-ABA4-4234-AB60-76C647A098EE}"/>
              </a:ext>
            </a:extLst>
          </p:cNvPr>
          <p:cNvSpPr txBox="1"/>
          <p:nvPr/>
        </p:nvSpPr>
        <p:spPr>
          <a:xfrm>
            <a:off x="2382708" y="5293571"/>
            <a:ext cx="7426584" cy="830997"/>
          </a:xfrm>
          <a:prstGeom prst="rect">
            <a:avLst/>
          </a:prstGeom>
          <a:noFill/>
        </p:spPr>
        <p:txBody>
          <a:bodyPr wrap="none" numCol="1" rtlCol="0">
            <a:spAutoFit/>
          </a:bodyPr>
          <a:lstStyle/>
          <a:p>
            <a:pPr algn="ctr" fontAlgn="base"/>
            <a:r>
              <a:rPr lang="it-IT" sz="1600" b="0" i="0" u="none" strike="noStrike" dirty="0">
                <a:solidFill>
                  <a:srgbClr val="F5F6FA"/>
                </a:solidFill>
                <a:effectLst/>
              </a:rPr>
              <a:t>Adesione al patto ACTA (Patto Anti-contraffazione)</a:t>
            </a:r>
          </a:p>
          <a:p>
            <a:pPr algn="ctr" fontAlgn="base"/>
            <a:r>
              <a:rPr lang="it-IT" sz="1600" b="0" i="0" u="none" strike="noStrike" dirty="0">
                <a:solidFill>
                  <a:srgbClr val="F5F6FA"/>
                </a:solidFill>
                <a:effectLst/>
              </a:rPr>
              <a:t>Continui dibattiti con i sindacati nazionali e con i lavoratori stranieri (francesi)</a:t>
            </a:r>
          </a:p>
          <a:p>
            <a:pPr algn="ctr" rtl="0" fontAlgn="base">
              <a:spcBef>
                <a:spcPts val="0"/>
              </a:spcBef>
              <a:spcAft>
                <a:spcPts val="0"/>
              </a:spcAft>
            </a:pPr>
            <a:endParaRPr lang="it-IT" sz="1600" b="0" i="0" u="none" strike="noStrike" dirty="0">
              <a:solidFill>
                <a:schemeClr val="tx2">
                  <a:lumMod val="75000"/>
                </a:schemeClr>
              </a:solidFill>
              <a:effectLst/>
            </a:endParaRP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8"/>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a:blip r:embed="rId10"/>
          <a:srcRect l="21773" r="21773"/>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71557" y="1564429"/>
            <a:ext cx="1485022"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TECNOLOGICI</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30386" y="1564429"/>
            <a:ext cx="1354345"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AMBIENTALI</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549332" y="1564429"/>
            <a:ext cx="1773947"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FATTORI SOCIALI</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4882460" y="1564429"/>
            <a:ext cx="2156038"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FATTORI ECONOMICI</a:t>
            </a:r>
          </a:p>
        </p:txBody>
      </p:sp>
      <p:pic>
        <p:nvPicPr>
          <p:cNvPr id="24" name="Picture 14">
            <a:extLst>
              <a:ext uri="{FF2B5EF4-FFF2-40B4-BE49-F238E27FC236}">
                <a16:creationId xmlns:a16="http://schemas.microsoft.com/office/drawing/2014/main" id="{173434EE-823D-47C0-87FA-B6A4467D881F}"/>
              </a:ext>
            </a:extLst>
          </p:cNvPr>
          <p:cNvPicPr>
            <a:picLocks noChangeAspect="1"/>
          </p:cNvPicPr>
          <p:nvPr/>
        </p:nvPicPr>
        <p:blipFill>
          <a:blip r:embed="rId11"/>
          <a:srcRect l="16566" r="16566"/>
          <a:stretch/>
        </p:blipFill>
        <p:spPr>
          <a:xfrm>
            <a:off x="-7387830" y="2160025"/>
            <a:ext cx="1820883" cy="1817826"/>
          </a:xfrm>
          <a:prstGeom prst="ellipse">
            <a:avLst/>
          </a:prstGeom>
        </p:spPr>
      </p:pic>
      <p:sp>
        <p:nvSpPr>
          <p:cNvPr id="25" name="TextBox 18">
            <a:extLst>
              <a:ext uri="{FF2B5EF4-FFF2-40B4-BE49-F238E27FC236}">
                <a16:creationId xmlns:a16="http://schemas.microsoft.com/office/drawing/2014/main" id="{D81B4C04-6B0B-4714-A4F7-E8BDB1902A8A}"/>
              </a:ext>
            </a:extLst>
          </p:cNvPr>
          <p:cNvSpPr txBox="1"/>
          <p:nvPr/>
        </p:nvSpPr>
        <p:spPr>
          <a:xfrm>
            <a:off x="-6893529" y="1555522"/>
            <a:ext cx="83227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LEGALI</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a:blip r:embed="rId6"/>
          <a:srcRect l="21829" r="21829"/>
          <a:stretch/>
        </p:blipFill>
        <p:spPr>
          <a:xfrm>
            <a:off x="4562787" y="2223722"/>
            <a:ext cx="3074930" cy="306977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2142843" y="2223722"/>
            <a:ext cx="2239563" cy="223145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a:blip r:embed="rId8"/>
          <a:srcRect l="21773" r="21773"/>
          <a:stretch/>
        </p:blipFill>
        <p:spPr>
          <a:xfrm>
            <a:off x="137218" y="2223722"/>
            <a:ext cx="1820883" cy="1814287"/>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a:blip r:embed="rId9"/>
          <a:srcRect l="16223" r="16223"/>
          <a:stretch/>
        </p:blipFill>
        <p:spPr>
          <a:xfrm>
            <a:off x="7822460" y="2223723"/>
            <a:ext cx="2229017"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a:blip r:embed="rId10"/>
          <a:srcRect l="21828" r="21828"/>
          <a:stretch/>
        </p:blipFill>
        <p:spPr>
          <a:xfrm>
            <a:off x="10237705" y="2223722"/>
            <a:ext cx="1820883" cy="1817826"/>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365543" y="1564429"/>
            <a:ext cx="1460913" cy="369332"/>
          </a:xfrm>
          <a:prstGeom prst="rect">
            <a:avLst/>
          </a:prstGeom>
          <a:noFill/>
        </p:spPr>
        <p:txBody>
          <a:bodyPr wrap="none" numCol="1" rtlCol="0">
            <a:spAutoFit/>
          </a:bodyPr>
          <a:lstStyle/>
          <a:p>
            <a:pPr algn="ctr"/>
            <a:r>
              <a:rPr lang="de-DE" altLang="de-DE" dirty="0"/>
              <a:t>ECONOMICI</a:t>
            </a:r>
          </a:p>
        </p:txBody>
      </p:sp>
      <p:sp>
        <p:nvSpPr>
          <p:cNvPr id="8" name="TextBox 7">
            <a:extLst>
              <a:ext uri="{FF2B5EF4-FFF2-40B4-BE49-F238E27FC236}">
                <a16:creationId xmlns:a16="http://schemas.microsoft.com/office/drawing/2014/main" id="{A6F98398-D37C-48F7-AFB4-61414B26E841}"/>
              </a:ext>
            </a:extLst>
          </p:cNvPr>
          <p:cNvSpPr txBox="1"/>
          <p:nvPr/>
        </p:nvSpPr>
        <p:spPr>
          <a:xfrm>
            <a:off x="8446289" y="1564429"/>
            <a:ext cx="981358" cy="338554"/>
          </a:xfrm>
          <a:prstGeom prst="rect">
            <a:avLst/>
          </a:prstGeom>
          <a:noFill/>
        </p:spPr>
        <p:txBody>
          <a:bodyPr wrap="none" numCol="1" rtlCol="0">
            <a:spAutoFit/>
          </a:bodyPr>
          <a:lstStyle/>
          <a:p>
            <a:pPr algn="ctr"/>
            <a:r>
              <a:rPr lang="de-DE" altLang="de-DE" sz="1600" dirty="0">
                <a:solidFill>
                  <a:schemeClr val="bg1">
                    <a:lumMod val="60000"/>
                    <a:lumOff val="40000"/>
                  </a:schemeClr>
                </a:solidFill>
              </a:rPr>
              <a:t>POLITICI</a:t>
            </a:r>
          </a:p>
        </p:txBody>
      </p:sp>
      <p:sp>
        <p:nvSpPr>
          <p:cNvPr id="9" name="TextBox 8">
            <a:extLst>
              <a:ext uri="{FF2B5EF4-FFF2-40B4-BE49-F238E27FC236}">
                <a16:creationId xmlns:a16="http://schemas.microsoft.com/office/drawing/2014/main" id="{08049B4D-14D3-4EBB-B0AD-A4BE4C136E58}"/>
              </a:ext>
            </a:extLst>
          </p:cNvPr>
          <p:cNvSpPr txBox="1"/>
          <p:nvPr/>
        </p:nvSpPr>
        <p:spPr>
          <a:xfrm>
            <a:off x="10728201" y="1564429"/>
            <a:ext cx="83227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LEGALI</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793585" y="1564429"/>
            <a:ext cx="938077" cy="338554"/>
          </a:xfrm>
          <a:prstGeom prst="rect">
            <a:avLst/>
          </a:prstGeom>
          <a:noFill/>
        </p:spPr>
        <p:txBody>
          <a:bodyPr wrap="none" numCol="1" rtlCol="0">
            <a:spAutoFit/>
          </a:bodyPr>
          <a:lstStyle/>
          <a:p>
            <a:pPr algn="ctr"/>
            <a:r>
              <a:rPr lang="de-DE" altLang="de-DE" sz="1600" dirty="0">
                <a:solidFill>
                  <a:schemeClr val="bg1">
                    <a:lumMod val="60000"/>
                    <a:lumOff val="40000"/>
                  </a:schemeClr>
                </a:solidFill>
              </a:rPr>
              <a:t>SOCIALI</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a:blip r:embed="rId6"/>
          <a:srcRect l="21829" r="21829"/>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11"/>
          <a:srcRect l="23789" r="23789"/>
          <a:stretch/>
        </p:blipFill>
        <p:spPr>
          <a:xfrm>
            <a:off x="-2073217"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4943431" y="2223722"/>
            <a:ext cx="1820883" cy="1814287"/>
          </a:xfrm>
          <a:prstGeom prst="ellipse">
            <a:avLst/>
          </a:prstGeom>
        </p:spPr>
      </p:pic>
      <p:sp>
        <p:nvSpPr>
          <p:cNvPr id="20" name="TextBox 19">
            <a:extLst>
              <a:ext uri="{FF2B5EF4-FFF2-40B4-BE49-F238E27FC236}">
                <a16:creationId xmlns:a16="http://schemas.microsoft.com/office/drawing/2014/main" id="{AF0785FF-7902-43F9-A347-ED88337D590D}"/>
              </a:ext>
            </a:extLst>
          </p:cNvPr>
          <p:cNvSpPr txBox="1"/>
          <p:nvPr/>
        </p:nvSpPr>
        <p:spPr>
          <a:xfrm>
            <a:off x="15195426"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7647585" y="1564429"/>
            <a:ext cx="1460914" cy="369332"/>
          </a:xfrm>
          <a:prstGeom prst="rect">
            <a:avLst/>
          </a:prstGeom>
        </p:spPr>
        <p:txBody>
          <a:bodyPr wrap="none" numCol="1" rtlCol="0">
            <a:spAutoFit/>
          </a:bodyPr>
          <a:lstStyle/>
          <a:p>
            <a:pPr algn="ctr"/>
            <a:r>
              <a:rPr lang="de-DE" altLang="de-DE" dirty="0">
                <a:solidFill>
                  <a:schemeClr val="bg2">
                    <a:lumMod val="75000"/>
                    <a:lumOff val="25000"/>
                  </a:schemeClr>
                </a:solidFill>
              </a:rPr>
              <a:t>ECONOMICI</a:t>
            </a:r>
          </a:p>
        </p:txBody>
      </p:sp>
      <p:sp>
        <p:nvSpPr>
          <p:cNvPr id="23" name="TextBox 11">
            <a:extLst>
              <a:ext uri="{FF2B5EF4-FFF2-40B4-BE49-F238E27FC236}">
                <a16:creationId xmlns:a16="http://schemas.microsoft.com/office/drawing/2014/main" id="{BD876ACF-1DEA-4486-A3DD-FCCDE31A3E67}"/>
              </a:ext>
            </a:extLst>
          </p:cNvPr>
          <p:cNvSpPr txBox="1"/>
          <p:nvPr/>
        </p:nvSpPr>
        <p:spPr>
          <a:xfrm>
            <a:off x="2511219" y="5583453"/>
            <a:ext cx="7169560" cy="830997"/>
          </a:xfrm>
          <a:prstGeom prst="rect">
            <a:avLst/>
          </a:prstGeom>
          <a:noFill/>
        </p:spPr>
        <p:txBody>
          <a:bodyPr wrap="square" numCol="1" rtlCol="0">
            <a:spAutoFit/>
          </a:bodyPr>
          <a:lstStyle/>
          <a:p>
            <a:pPr algn="ctr" fontAlgn="base"/>
            <a:r>
              <a:rPr lang="it-IT" sz="1600" b="0" i="0" u="none" strike="noStrike" dirty="0">
                <a:solidFill>
                  <a:srgbClr val="F5F6FA"/>
                </a:solidFill>
                <a:effectLst/>
              </a:rPr>
              <a:t>Prezzi di vendita che riflettono l’esclusività del prodotto</a:t>
            </a:r>
          </a:p>
          <a:p>
            <a:pPr algn="ctr" rtl="0" fontAlgn="base">
              <a:spcBef>
                <a:spcPts val="0"/>
              </a:spcBef>
              <a:spcAft>
                <a:spcPts val="0"/>
              </a:spcAft>
            </a:pPr>
            <a:r>
              <a:rPr lang="it-IT" sz="1600" dirty="0">
                <a:solidFill>
                  <a:srgbClr val="F5F6FA"/>
                </a:solidFill>
              </a:rPr>
              <a:t>A</a:t>
            </a:r>
            <a:r>
              <a:rPr lang="it-IT" sz="1600" b="0" i="0" u="none" strike="noStrike" dirty="0">
                <a:solidFill>
                  <a:srgbClr val="F5F6FA"/>
                </a:solidFill>
                <a:effectLst/>
              </a:rPr>
              <a:t>nalisi della valuta di riferimento all’interno del mercato scelto</a:t>
            </a:r>
          </a:p>
          <a:p>
            <a:pPr algn="ctr" fontAlgn="base"/>
            <a:r>
              <a:rPr lang="it-IT" sz="1600" b="0" i="0" u="none" strike="noStrike" dirty="0">
                <a:solidFill>
                  <a:srgbClr val="F5F6FA"/>
                </a:solidFill>
                <a:effectLst/>
              </a:rPr>
              <a:t>Fluttuazioni che dipendono dalla situazione economica globale</a:t>
            </a:r>
          </a:p>
        </p:txBody>
      </p:sp>
      <p:pic>
        <p:nvPicPr>
          <p:cNvPr id="26" name="Picture 14">
            <a:extLst>
              <a:ext uri="{FF2B5EF4-FFF2-40B4-BE49-F238E27FC236}">
                <a16:creationId xmlns:a16="http://schemas.microsoft.com/office/drawing/2014/main" id="{3106A497-2556-4589-967B-B68E67669003}"/>
              </a:ext>
            </a:extLst>
          </p:cNvPr>
          <p:cNvPicPr>
            <a:picLocks noChangeAspect="1"/>
          </p:cNvPicPr>
          <p:nvPr/>
        </p:nvPicPr>
        <p:blipFill>
          <a:blip r:embed="rId10"/>
          <a:srcRect l="21828" r="21828"/>
          <a:stretch/>
        </p:blipFill>
        <p:spPr>
          <a:xfrm>
            <a:off x="-4129642" y="2223722"/>
            <a:ext cx="1820883" cy="1817826"/>
          </a:xfrm>
          <a:prstGeom prst="ellipse">
            <a:avLst/>
          </a:prstGeom>
        </p:spPr>
      </p:pic>
      <p:sp>
        <p:nvSpPr>
          <p:cNvPr id="27" name="TextBox 18">
            <a:extLst>
              <a:ext uri="{FF2B5EF4-FFF2-40B4-BE49-F238E27FC236}">
                <a16:creationId xmlns:a16="http://schemas.microsoft.com/office/drawing/2014/main" id="{B27FA889-9726-4D7D-9D8D-7C78729D5BCB}"/>
              </a:ext>
            </a:extLst>
          </p:cNvPr>
          <p:cNvSpPr txBox="1"/>
          <p:nvPr/>
        </p:nvSpPr>
        <p:spPr>
          <a:xfrm>
            <a:off x="-3632340" y="1564429"/>
            <a:ext cx="832279" cy="338554"/>
          </a:xfrm>
          <a:prstGeom prst="rect">
            <a:avLst/>
          </a:prstGeom>
          <a:noFill/>
        </p:spPr>
        <p:txBody>
          <a:bodyPr wrap="square" numCol="1" rtlCol="0">
            <a:spAutoFit/>
          </a:bodyPr>
          <a:lstStyle/>
          <a:p>
            <a:pPr algn="ctr"/>
            <a:r>
              <a:rPr lang="de-DE" altLang="de-DE" sz="1600" dirty="0">
                <a:solidFill>
                  <a:schemeClr val="bg2">
                    <a:lumMod val="75000"/>
                    <a:lumOff val="25000"/>
                  </a:schemeClr>
                </a:solidFill>
              </a:rPr>
              <a:t>LEGALI</a:t>
            </a:r>
          </a:p>
        </p:txBody>
      </p:sp>
      <p:sp>
        <p:nvSpPr>
          <p:cNvPr id="25" name="TextBox 17">
            <a:extLst>
              <a:ext uri="{FF2B5EF4-FFF2-40B4-BE49-F238E27FC236}">
                <a16:creationId xmlns:a16="http://schemas.microsoft.com/office/drawing/2014/main" id="{B918D8D4-12C5-442B-8BA0-1A1387ECE3F9}"/>
              </a:ext>
            </a:extLst>
          </p:cNvPr>
          <p:cNvSpPr txBox="1"/>
          <p:nvPr/>
        </p:nvSpPr>
        <p:spPr>
          <a:xfrm>
            <a:off x="305148" y="1558401"/>
            <a:ext cx="1485022"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TECNOLOGICI</a:t>
            </a:r>
          </a:p>
        </p:txBody>
      </p:sp>
      <p:sp>
        <p:nvSpPr>
          <p:cNvPr id="28" name="TextBox 18">
            <a:extLst>
              <a:ext uri="{FF2B5EF4-FFF2-40B4-BE49-F238E27FC236}">
                <a16:creationId xmlns:a16="http://schemas.microsoft.com/office/drawing/2014/main" id="{4EB13DF4-C5C3-424F-9B66-8288A9E4980B}"/>
              </a:ext>
            </a:extLst>
          </p:cNvPr>
          <p:cNvSpPr txBox="1"/>
          <p:nvPr/>
        </p:nvSpPr>
        <p:spPr>
          <a:xfrm>
            <a:off x="-1843353" y="1562388"/>
            <a:ext cx="1354345"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AMBIENTALI</a:t>
            </a:r>
          </a:p>
        </p:txBody>
      </p:sp>
      <p:pic>
        <p:nvPicPr>
          <p:cNvPr id="29" name="Picture 5">
            <a:extLst>
              <a:ext uri="{FF2B5EF4-FFF2-40B4-BE49-F238E27FC236}">
                <a16:creationId xmlns:a16="http://schemas.microsoft.com/office/drawing/2014/main" id="{47EE02DF-DD36-4826-9E38-BD59592177BD}"/>
              </a:ext>
            </a:extLst>
          </p:cNvPr>
          <p:cNvPicPr>
            <a:picLocks noChangeAspect="1"/>
          </p:cNvPicPr>
          <p:nvPr/>
        </p:nvPicPr>
        <p:blipFill>
          <a:blip r:embed="rId11"/>
          <a:srcRect l="23738" r="23738"/>
          <a:stretch/>
        </p:blipFill>
        <p:spPr>
          <a:xfrm>
            <a:off x="12590568" y="2223722"/>
            <a:ext cx="1820883" cy="1814287"/>
          </a:xfrm>
          <a:prstGeom prst="ellipse">
            <a:avLst/>
          </a:prstGeom>
        </p:spPr>
      </p:pic>
      <p:sp>
        <p:nvSpPr>
          <p:cNvPr id="30" name="TextBox 8">
            <a:extLst>
              <a:ext uri="{FF2B5EF4-FFF2-40B4-BE49-F238E27FC236}">
                <a16:creationId xmlns:a16="http://schemas.microsoft.com/office/drawing/2014/main" id="{519DD56B-BD18-4B17-9D5F-C7E1E0682B2C}"/>
              </a:ext>
            </a:extLst>
          </p:cNvPr>
          <p:cNvSpPr txBox="1"/>
          <p:nvPr/>
        </p:nvSpPr>
        <p:spPr>
          <a:xfrm>
            <a:off x="12822298" y="1555522"/>
            <a:ext cx="1354346"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AMBIENTALI</a:t>
            </a:r>
          </a:p>
        </p:txBody>
      </p:sp>
    </p:spTree>
    <p:custDataLst>
      <p:tags r:id="rId1"/>
    </p:custDataLst>
    <p:extLst>
      <p:ext uri="{BB962C8B-B14F-4D97-AF65-F5344CB8AC3E}">
        <p14:creationId xmlns:p14="http://schemas.microsoft.com/office/powerpoint/2010/main" val="654307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4352017-B16F-4C36-816A-E37B5F145342}"/>
              </a:ext>
            </a:extLst>
          </p:cNvPr>
          <p:cNvSpPr txBox="1"/>
          <p:nvPr/>
        </p:nvSpPr>
        <p:spPr>
          <a:xfrm>
            <a:off x="22391684" y="1548902"/>
            <a:ext cx="1460914"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ECONOMICI</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a:blip r:embed="rId4"/>
          <a:srcRect l="21829" r="21829"/>
          <a:stretch/>
        </p:blipFill>
        <p:spPr>
          <a:xfrm>
            <a:off x="22211699" y="2208196"/>
            <a:ext cx="1820883" cy="1817827"/>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4558088" y="2223722"/>
            <a:ext cx="3080931" cy="306977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a:blip r:embed="rId8"/>
          <a:srcRect l="21773" r="21773"/>
          <a:stretch/>
        </p:blipFill>
        <p:spPr>
          <a:xfrm>
            <a:off x="2138481" y="2223722"/>
            <a:ext cx="2239563" cy="2231450"/>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9"/>
          <a:srcRect l="23789" r="23789"/>
          <a:stretch/>
        </p:blipFill>
        <p:spPr>
          <a:xfrm>
            <a:off x="137217" y="2223722"/>
            <a:ext cx="1820883" cy="1817826"/>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a:blip r:embed="rId10"/>
          <a:srcRect l="16223" r="16223"/>
          <a:stretch/>
        </p:blipFill>
        <p:spPr>
          <a:xfrm>
            <a:off x="10231179"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a:blip r:embed="rId9"/>
          <a:srcRect l="23789" r="23789"/>
          <a:stretch/>
        </p:blipFill>
        <p:spPr>
          <a:xfrm>
            <a:off x="14981803" y="2208195"/>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a:blip r:embed="rId8"/>
          <a:srcRect l="21773" r="21773"/>
          <a:stretch/>
        </p:blipFill>
        <p:spPr>
          <a:xfrm>
            <a:off x="17395563" y="2208195"/>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581274" y="1564429"/>
            <a:ext cx="1029449" cy="369332"/>
          </a:xfrm>
          <a:prstGeom prst="rect">
            <a:avLst/>
          </a:prstGeom>
          <a:noFill/>
        </p:spPr>
        <p:txBody>
          <a:bodyPr wrap="none" numCol="1" rtlCol="0">
            <a:spAutoFit/>
          </a:bodyPr>
          <a:lstStyle/>
          <a:p>
            <a:pPr algn="ctr"/>
            <a:r>
              <a:rPr lang="de-DE" altLang="de-DE" dirty="0"/>
              <a:t>SOCIALI</a:t>
            </a:r>
          </a:p>
        </p:txBody>
      </p:sp>
      <p:sp>
        <p:nvSpPr>
          <p:cNvPr id="9" name="TextBox 8">
            <a:extLst>
              <a:ext uri="{FF2B5EF4-FFF2-40B4-BE49-F238E27FC236}">
                <a16:creationId xmlns:a16="http://schemas.microsoft.com/office/drawing/2014/main" id="{08049B4D-14D3-4EBB-B0AD-A4BE4C136E58}"/>
              </a:ext>
            </a:extLst>
          </p:cNvPr>
          <p:cNvSpPr txBox="1"/>
          <p:nvPr/>
        </p:nvSpPr>
        <p:spPr>
          <a:xfrm>
            <a:off x="10653659" y="1564429"/>
            <a:ext cx="98135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POLITICI</a:t>
            </a:r>
          </a:p>
        </p:txBody>
      </p:sp>
      <p:sp>
        <p:nvSpPr>
          <p:cNvPr id="12" name="TextBox 11">
            <a:extLst>
              <a:ext uri="{FF2B5EF4-FFF2-40B4-BE49-F238E27FC236}">
                <a16:creationId xmlns:a16="http://schemas.microsoft.com/office/drawing/2014/main" id="{AB08C9B5-ABA4-4234-AB60-76C647A098EE}"/>
              </a:ext>
            </a:extLst>
          </p:cNvPr>
          <p:cNvSpPr txBox="1"/>
          <p:nvPr/>
        </p:nvSpPr>
        <p:spPr>
          <a:xfrm>
            <a:off x="1787436" y="5397766"/>
            <a:ext cx="8915725" cy="1323439"/>
          </a:xfrm>
          <a:prstGeom prst="rect">
            <a:avLst/>
          </a:prstGeom>
          <a:noFill/>
        </p:spPr>
        <p:txBody>
          <a:bodyPr wrap="square" numCol="1" rtlCol="0">
            <a:spAutoFit/>
          </a:bodyPr>
          <a:lstStyle/>
          <a:p>
            <a:pPr algn="ctr" fontAlgn="base"/>
            <a:r>
              <a:rPr lang="it-IT" sz="1600" b="0" i="0" u="none" strike="noStrike" dirty="0">
                <a:solidFill>
                  <a:srgbClr val="F5F6FA"/>
                </a:solidFill>
                <a:effectLst/>
              </a:rPr>
              <a:t>Nuovi stili di consumo</a:t>
            </a:r>
          </a:p>
          <a:p>
            <a:pPr algn="ctr" fontAlgn="base"/>
            <a:r>
              <a:rPr lang="it-IT" sz="1600" dirty="0">
                <a:solidFill>
                  <a:srgbClr val="F5F6FA"/>
                </a:solidFill>
              </a:rPr>
              <a:t>Collaborazioni con agenzie no-profit (UNICEF)</a:t>
            </a:r>
            <a:endParaRPr lang="it-IT" sz="1600" b="0" i="0" u="none" strike="noStrike" dirty="0">
              <a:solidFill>
                <a:srgbClr val="F5F6FA"/>
              </a:solidFill>
              <a:effectLst/>
            </a:endParaRPr>
          </a:p>
          <a:p>
            <a:pPr algn="ctr" rtl="0" fontAlgn="base">
              <a:spcBef>
                <a:spcPts val="0"/>
              </a:spcBef>
              <a:spcAft>
                <a:spcPts val="0"/>
              </a:spcAft>
            </a:pPr>
            <a:r>
              <a:rPr lang="it-IT" sz="1600" b="0" i="0" u="none" strike="noStrike" dirty="0">
                <a:solidFill>
                  <a:srgbClr val="F5F6FA"/>
                </a:solidFill>
                <a:effectLst/>
              </a:rPr>
              <a:t>Forte affidamento sulla potenza del marchio e sulla ricchezza di esso</a:t>
            </a:r>
          </a:p>
          <a:p>
            <a:pPr algn="ctr" rtl="0" fontAlgn="base">
              <a:spcBef>
                <a:spcPts val="0"/>
              </a:spcBef>
              <a:spcAft>
                <a:spcPts val="0"/>
              </a:spcAft>
            </a:pPr>
            <a:r>
              <a:rPr lang="it-IT" sz="1600" b="0" i="0" u="none" strike="noStrike" dirty="0">
                <a:solidFill>
                  <a:srgbClr val="F5F6FA"/>
                </a:solidFill>
                <a:effectLst/>
              </a:rPr>
              <a:t>Promozione di iniziative volte a sostenere l'uguaglianza professionale per tutti</a:t>
            </a:r>
          </a:p>
          <a:p>
            <a:pPr algn="ctr" rtl="0" fontAlgn="base">
              <a:spcBef>
                <a:spcPts val="0"/>
              </a:spcBef>
              <a:spcAft>
                <a:spcPts val="0"/>
              </a:spcAft>
            </a:pPr>
            <a:r>
              <a:rPr lang="it-IT" sz="1600" b="0" i="0" u="none" strike="noStrike" dirty="0">
                <a:solidFill>
                  <a:srgbClr val="F5F6FA"/>
                </a:solidFill>
                <a:effectLst/>
              </a:rPr>
              <a:t>Formazione dei dipendenti per la prevenzione di stereotipi e pregiudizi entro il 2022</a:t>
            </a:r>
          </a:p>
        </p:txBody>
      </p:sp>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9687529" y="2208195"/>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7484529" y="1548902"/>
            <a:ext cx="1642950"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TECNOLOGICI</a:t>
            </a:r>
          </a:p>
        </p:txBody>
      </p:sp>
      <p:sp>
        <p:nvSpPr>
          <p:cNvPr id="20" name="TextBox 19">
            <a:extLst>
              <a:ext uri="{FF2B5EF4-FFF2-40B4-BE49-F238E27FC236}">
                <a16:creationId xmlns:a16="http://schemas.microsoft.com/office/drawing/2014/main" id="{AF0785FF-7902-43F9-A347-ED88337D590D}"/>
              </a:ext>
            </a:extLst>
          </p:cNvPr>
          <p:cNvSpPr txBox="1"/>
          <p:nvPr/>
        </p:nvSpPr>
        <p:spPr>
          <a:xfrm>
            <a:off x="20083246" y="1548902"/>
            <a:ext cx="102944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SOCIALI</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5137276" y="1548902"/>
            <a:ext cx="1501566"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AMBIENTALI</a:t>
            </a:r>
          </a:p>
        </p:txBody>
      </p:sp>
      <p:pic>
        <p:nvPicPr>
          <p:cNvPr id="24" name="Picture 14">
            <a:extLst>
              <a:ext uri="{FF2B5EF4-FFF2-40B4-BE49-F238E27FC236}">
                <a16:creationId xmlns:a16="http://schemas.microsoft.com/office/drawing/2014/main" id="{6E5F6333-68E8-4DFD-9181-18BF08454171}"/>
              </a:ext>
            </a:extLst>
          </p:cNvPr>
          <p:cNvPicPr>
            <a:picLocks noChangeAspect="1"/>
          </p:cNvPicPr>
          <p:nvPr/>
        </p:nvPicPr>
        <p:blipFill>
          <a:blip r:embed="rId11"/>
          <a:srcRect l="21828" r="21828"/>
          <a:stretch/>
        </p:blipFill>
        <p:spPr>
          <a:xfrm>
            <a:off x="-2270851" y="2288926"/>
            <a:ext cx="1820883" cy="1817826"/>
          </a:xfrm>
          <a:prstGeom prst="ellipse">
            <a:avLst/>
          </a:prstGeom>
        </p:spPr>
      </p:pic>
      <p:sp>
        <p:nvSpPr>
          <p:cNvPr id="25" name="TextBox 18">
            <a:extLst>
              <a:ext uri="{FF2B5EF4-FFF2-40B4-BE49-F238E27FC236}">
                <a16:creationId xmlns:a16="http://schemas.microsoft.com/office/drawing/2014/main" id="{A29BA0B3-E7B3-4BA2-BDC3-01EFD846853E}"/>
              </a:ext>
            </a:extLst>
          </p:cNvPr>
          <p:cNvSpPr txBox="1"/>
          <p:nvPr/>
        </p:nvSpPr>
        <p:spPr>
          <a:xfrm>
            <a:off x="-1776550" y="1684423"/>
            <a:ext cx="83227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LEGALI</a:t>
            </a:r>
          </a:p>
        </p:txBody>
      </p:sp>
      <p:sp>
        <p:nvSpPr>
          <p:cNvPr id="28" name="TextBox 18">
            <a:extLst>
              <a:ext uri="{FF2B5EF4-FFF2-40B4-BE49-F238E27FC236}">
                <a16:creationId xmlns:a16="http://schemas.microsoft.com/office/drawing/2014/main" id="{C9333E65-9064-4335-940A-1832FEAA4C65}"/>
              </a:ext>
            </a:extLst>
          </p:cNvPr>
          <p:cNvSpPr txBox="1"/>
          <p:nvPr/>
        </p:nvSpPr>
        <p:spPr>
          <a:xfrm>
            <a:off x="370485" y="1548902"/>
            <a:ext cx="1354345"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AMBIENTALI</a:t>
            </a:r>
          </a:p>
        </p:txBody>
      </p:sp>
      <p:sp>
        <p:nvSpPr>
          <p:cNvPr id="29" name="TextBox 6">
            <a:extLst>
              <a:ext uri="{FF2B5EF4-FFF2-40B4-BE49-F238E27FC236}">
                <a16:creationId xmlns:a16="http://schemas.microsoft.com/office/drawing/2014/main" id="{8FC6E543-B4BE-4BB3-97F8-551867E54F36}"/>
              </a:ext>
            </a:extLst>
          </p:cNvPr>
          <p:cNvSpPr txBox="1"/>
          <p:nvPr/>
        </p:nvSpPr>
        <p:spPr>
          <a:xfrm>
            <a:off x="8276577" y="1549040"/>
            <a:ext cx="1320170" cy="338554"/>
          </a:xfrm>
          <a:prstGeom prst="rect">
            <a:avLst/>
          </a:prstGeom>
          <a:noFill/>
        </p:spPr>
        <p:txBody>
          <a:bodyPr wrap="none" numCol="1" rtlCol="0">
            <a:spAutoFit/>
          </a:bodyPr>
          <a:lstStyle/>
          <a:p>
            <a:pPr algn="ctr"/>
            <a:r>
              <a:rPr lang="de-DE" altLang="de-DE" sz="1600" dirty="0">
                <a:solidFill>
                  <a:srgbClr val="7A859D"/>
                </a:solidFill>
              </a:rPr>
              <a:t>ECONOMICI</a:t>
            </a:r>
          </a:p>
        </p:txBody>
      </p:sp>
      <p:sp>
        <p:nvSpPr>
          <p:cNvPr id="30" name="TextBox 17">
            <a:extLst>
              <a:ext uri="{FF2B5EF4-FFF2-40B4-BE49-F238E27FC236}">
                <a16:creationId xmlns:a16="http://schemas.microsoft.com/office/drawing/2014/main" id="{75A3F9A2-584A-4049-AB5F-B63A83516EF9}"/>
              </a:ext>
            </a:extLst>
          </p:cNvPr>
          <p:cNvSpPr txBox="1"/>
          <p:nvPr/>
        </p:nvSpPr>
        <p:spPr>
          <a:xfrm>
            <a:off x="2515751" y="1564429"/>
            <a:ext cx="1485022" cy="338554"/>
          </a:xfrm>
          <a:prstGeom prst="rect">
            <a:avLst/>
          </a:prstGeom>
          <a:noFill/>
        </p:spPr>
        <p:txBody>
          <a:bodyPr wrap="none" numCol="1" rtlCol="0">
            <a:spAutoFit/>
          </a:bodyPr>
          <a:lstStyle/>
          <a:p>
            <a:pPr algn="ctr"/>
            <a:r>
              <a:rPr lang="de-DE" altLang="de-DE" sz="1600" dirty="0">
                <a:solidFill>
                  <a:srgbClr val="7A859D"/>
                </a:solidFill>
              </a:rPr>
              <a:t>TECNOLOGICI</a:t>
            </a:r>
          </a:p>
        </p:txBody>
      </p:sp>
      <p:pic>
        <p:nvPicPr>
          <p:cNvPr id="31" name="Picture 3">
            <a:extLst>
              <a:ext uri="{FF2B5EF4-FFF2-40B4-BE49-F238E27FC236}">
                <a16:creationId xmlns:a16="http://schemas.microsoft.com/office/drawing/2014/main" id="{A61FAF80-2320-4C9D-99CD-A152526F0E88}"/>
              </a:ext>
            </a:extLst>
          </p:cNvPr>
          <p:cNvPicPr>
            <a:picLocks noChangeAspect="1"/>
          </p:cNvPicPr>
          <p:nvPr/>
        </p:nvPicPr>
        <p:blipFill>
          <a:blip r:embed="rId11"/>
          <a:srcRect l="21828" r="21828"/>
          <a:stretch/>
        </p:blipFill>
        <p:spPr>
          <a:xfrm>
            <a:off x="12644939" y="2208195"/>
            <a:ext cx="1820883" cy="1817826"/>
          </a:xfrm>
          <a:prstGeom prst="ellipse">
            <a:avLst/>
          </a:prstGeom>
        </p:spPr>
      </p:pic>
      <p:sp>
        <p:nvSpPr>
          <p:cNvPr id="32" name="TextBox 8">
            <a:extLst>
              <a:ext uri="{FF2B5EF4-FFF2-40B4-BE49-F238E27FC236}">
                <a16:creationId xmlns:a16="http://schemas.microsoft.com/office/drawing/2014/main" id="{1CBA70A1-6F68-413F-A840-C729C2412FD0}"/>
              </a:ext>
            </a:extLst>
          </p:cNvPr>
          <p:cNvSpPr txBox="1"/>
          <p:nvPr/>
        </p:nvSpPr>
        <p:spPr>
          <a:xfrm>
            <a:off x="13135435" y="1548902"/>
            <a:ext cx="83227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LEGALI</a:t>
            </a:r>
          </a:p>
        </p:txBody>
      </p:sp>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a:blip r:embed="rId4"/>
          <a:srcRect l="21829" r="21829"/>
          <a:stretch/>
        </p:blipFill>
        <p:spPr>
          <a:xfrm>
            <a:off x="7819063" y="2223722"/>
            <a:ext cx="2235201" cy="2231450"/>
          </a:xfrm>
          <a:prstGeom prst="ellipse">
            <a:avLst/>
          </a:prstGeom>
        </p:spPr>
      </p:pic>
      <p:sp>
        <p:nvSpPr>
          <p:cNvPr id="33" name="TextBox 20">
            <a:extLst>
              <a:ext uri="{FF2B5EF4-FFF2-40B4-BE49-F238E27FC236}">
                <a16:creationId xmlns:a16="http://schemas.microsoft.com/office/drawing/2014/main" id="{523BC6E3-8E5E-4CE2-B65C-28D4B0E77A32}"/>
              </a:ext>
            </a:extLst>
          </p:cNvPr>
          <p:cNvSpPr txBox="1"/>
          <p:nvPr/>
        </p:nvSpPr>
        <p:spPr>
          <a:xfrm>
            <a:off x="-4120735" y="1629632"/>
            <a:ext cx="1460914"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ECONOMICI</a:t>
            </a:r>
          </a:p>
        </p:txBody>
      </p:sp>
      <p:pic>
        <p:nvPicPr>
          <p:cNvPr id="34" name="Picture 13">
            <a:extLst>
              <a:ext uri="{FF2B5EF4-FFF2-40B4-BE49-F238E27FC236}">
                <a16:creationId xmlns:a16="http://schemas.microsoft.com/office/drawing/2014/main" id="{2E87A314-881F-4B35-AAD7-F46E3BD7FC02}"/>
              </a:ext>
            </a:extLst>
          </p:cNvPr>
          <p:cNvPicPr>
            <a:picLocks noChangeAspect="1"/>
          </p:cNvPicPr>
          <p:nvPr/>
        </p:nvPicPr>
        <p:blipFill>
          <a:blip r:embed="rId4"/>
          <a:srcRect l="21829" r="21829"/>
          <a:stretch/>
        </p:blipFill>
        <p:spPr>
          <a:xfrm>
            <a:off x="-4300720" y="2288926"/>
            <a:ext cx="1820883" cy="1817827"/>
          </a:xfrm>
          <a:prstGeom prst="ellipse">
            <a:avLst/>
          </a:prstGeom>
        </p:spPr>
      </p:pic>
    </p:spTree>
    <p:custDataLst>
      <p:tags r:id="rId1"/>
    </p:custDataLst>
    <p:extLst>
      <p:ext uri="{BB962C8B-B14F-4D97-AF65-F5344CB8AC3E}">
        <p14:creationId xmlns:p14="http://schemas.microsoft.com/office/powerpoint/2010/main" val="1791643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a:extLst>
              <a:ext uri="{FF2B5EF4-FFF2-40B4-BE49-F238E27FC236}">
                <a16:creationId xmlns:a16="http://schemas.microsoft.com/office/drawing/2014/main" id="{D625743E-72A2-4EA3-939F-90CDE4949548}"/>
              </a:ext>
            </a:extLst>
          </p:cNvPr>
          <p:cNvPicPr>
            <a:picLocks noChangeAspect="1"/>
          </p:cNvPicPr>
          <p:nvPr/>
        </p:nvPicPr>
        <p:blipFill>
          <a:blip r:embed="rId4"/>
          <a:srcRect l="21829" r="21829"/>
          <a:stretch/>
        </p:blipFill>
        <p:spPr>
          <a:xfrm>
            <a:off x="10188136" y="2283881"/>
            <a:ext cx="1821637" cy="1822871"/>
          </a:xfrm>
          <a:prstGeom prst="ellipse">
            <a:avLst/>
          </a:prstGeom>
        </p:spPr>
      </p:pic>
      <p:pic>
        <p:nvPicPr>
          <p:cNvPr id="26" name="Picture 4">
            <a:extLst>
              <a:ext uri="{FF2B5EF4-FFF2-40B4-BE49-F238E27FC236}">
                <a16:creationId xmlns:a16="http://schemas.microsoft.com/office/drawing/2014/main" id="{A0CA9388-B9DF-471C-8400-65E42DACB95F}"/>
              </a:ext>
            </a:extLst>
          </p:cNvPr>
          <p:cNvPicPr>
            <a:picLocks noChangeAspect="1"/>
          </p:cNvPicPr>
          <p:nvPr/>
        </p:nvPicPr>
        <p:blipFill rotWithShape="1">
          <a:blip r:embed="rId5"/>
          <a:srcRect l="3194" t="10778" r="25169"/>
          <a:stretch/>
        </p:blipFill>
        <p:spPr>
          <a:xfrm>
            <a:off x="7824908" y="2223722"/>
            <a:ext cx="2228611" cy="2231450"/>
          </a:xfrm>
          <a:prstGeom prst="ellipse">
            <a:avLst/>
          </a:prstGeom>
        </p:spPr>
      </p:pic>
      <p:pic>
        <p:nvPicPr>
          <p:cNvPr id="27" name="Picture 16">
            <a:extLst>
              <a:ext uri="{FF2B5EF4-FFF2-40B4-BE49-F238E27FC236}">
                <a16:creationId xmlns:a16="http://schemas.microsoft.com/office/drawing/2014/main" id="{58C86AB0-292E-43C0-A3D2-5B54BEE63D41}"/>
              </a:ext>
            </a:extLst>
          </p:cNvPr>
          <p:cNvPicPr>
            <a:picLocks noChangeAspect="1"/>
          </p:cNvPicPr>
          <p:nvPr/>
        </p:nvPicPr>
        <p:blipFill>
          <a:blip r:embed="rId6"/>
          <a:srcRect l="21773" r="21773"/>
          <a:stretch/>
        </p:blipFill>
        <p:spPr>
          <a:xfrm>
            <a:off x="4558087" y="2223720"/>
            <a:ext cx="3080931" cy="306977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7"/>
          <a:srcRect l="13696" t="2963" r="13696"/>
          <a:stretch/>
        </p:blipFill>
        <p:spPr>
          <a:xfrm>
            <a:off x="12261659" y="2205406"/>
            <a:ext cx="1820883" cy="1822871"/>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10"/>
          <a:srcRect l="23867" r="23867"/>
          <a:stretch/>
        </p:blipFill>
        <p:spPr>
          <a:xfrm>
            <a:off x="2138481" y="2283881"/>
            <a:ext cx="222861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1"/>
          <a:srcRect l="47318" t="29394" r="10667" b="7722"/>
          <a:stretch/>
        </p:blipFill>
        <p:spPr>
          <a:xfrm>
            <a:off x="14622010" y="2205405"/>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12"/>
          <a:srcRect r="38824" b="18695"/>
          <a:stretch/>
        </p:blipFill>
        <p:spPr>
          <a:xfrm>
            <a:off x="17035770" y="2205405"/>
            <a:ext cx="1820883" cy="1814287"/>
          </a:xfrm>
          <a:prstGeom prst="ellipse">
            <a:avLst/>
          </a:prstGeom>
        </p:spPr>
      </p:pic>
      <p:sp>
        <p:nvSpPr>
          <p:cNvPr id="9" name="TextBox 8">
            <a:extLst>
              <a:ext uri="{FF2B5EF4-FFF2-40B4-BE49-F238E27FC236}">
                <a16:creationId xmlns:a16="http://schemas.microsoft.com/office/drawing/2014/main" id="{08049B4D-14D3-4EBB-B0AD-A4BE4C136E58}"/>
              </a:ext>
            </a:extLst>
          </p:cNvPr>
          <p:cNvSpPr txBox="1"/>
          <p:nvPr/>
        </p:nvSpPr>
        <p:spPr>
          <a:xfrm>
            <a:off x="12459462" y="1546112"/>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2" name="TextBox 11">
            <a:extLst>
              <a:ext uri="{FF2B5EF4-FFF2-40B4-BE49-F238E27FC236}">
                <a16:creationId xmlns:a16="http://schemas.microsoft.com/office/drawing/2014/main" id="{AB08C9B5-ABA4-4234-AB60-76C647A098EE}"/>
              </a:ext>
            </a:extLst>
          </p:cNvPr>
          <p:cNvSpPr txBox="1"/>
          <p:nvPr/>
        </p:nvSpPr>
        <p:spPr>
          <a:xfrm>
            <a:off x="1744955" y="5601766"/>
            <a:ext cx="8702086" cy="830997"/>
          </a:xfrm>
          <a:prstGeom prst="rect">
            <a:avLst/>
          </a:prstGeom>
          <a:noFill/>
        </p:spPr>
        <p:txBody>
          <a:bodyPr wrap="square" numCol="1" rtlCol="0">
            <a:spAutoFit/>
          </a:bodyPr>
          <a:lstStyle/>
          <a:p>
            <a:pPr algn="ctr" rtl="0" fontAlgn="base">
              <a:spcBef>
                <a:spcPts val="0"/>
              </a:spcBef>
              <a:spcAft>
                <a:spcPts val="0"/>
              </a:spcAft>
            </a:pPr>
            <a:r>
              <a:rPr lang="it-IT" sz="1600" dirty="0">
                <a:solidFill>
                  <a:srgbClr val="F5F6FA"/>
                </a:solidFill>
              </a:rPr>
              <a:t>S</a:t>
            </a:r>
            <a:r>
              <a:rPr lang="it-IT" sz="1600" b="0" i="0" u="none" strike="noStrike" dirty="0">
                <a:solidFill>
                  <a:srgbClr val="F5F6FA"/>
                </a:solidFill>
                <a:effectLst/>
              </a:rPr>
              <a:t>uccesso nel marketing online</a:t>
            </a:r>
          </a:p>
          <a:p>
            <a:pPr algn="ctr" fontAlgn="base"/>
            <a:r>
              <a:rPr lang="it-IT" sz="1600" b="0" i="0" u="none" strike="noStrike" dirty="0">
                <a:solidFill>
                  <a:srgbClr val="F5F6FA"/>
                </a:solidFill>
                <a:effectLst/>
              </a:rPr>
              <a:t>Rimodernamento di vecchi design</a:t>
            </a:r>
          </a:p>
          <a:p>
            <a:pPr algn="ctr" rtl="0" fontAlgn="base">
              <a:spcBef>
                <a:spcPts val="0"/>
              </a:spcBef>
              <a:spcAft>
                <a:spcPts val="0"/>
              </a:spcAft>
            </a:pPr>
            <a:r>
              <a:rPr lang="it-IT" sz="1600" b="0" i="0" u="none" strike="noStrike" dirty="0">
                <a:solidFill>
                  <a:srgbClr val="F5F6FA"/>
                </a:solidFill>
                <a:effectLst/>
              </a:rPr>
              <a:t>Processi produttivi all’avanguardia, mantenendo comunque l’artigianalità del prodotto</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3"/>
          <a:srcRect l="2728" t="19258" r="2728" b="17777"/>
          <a:stretch/>
        </p:blipFill>
        <p:spPr>
          <a:xfrm>
            <a:off x="21851906" y="2205406"/>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5"/>
          <a:srcRect l="3194" t="10778" r="25169"/>
          <a:stretch/>
        </p:blipFill>
        <p:spPr>
          <a:xfrm>
            <a:off x="19327736" y="2205405"/>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7085216" y="1546112"/>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1" name="TextBox 20">
            <a:extLst>
              <a:ext uri="{FF2B5EF4-FFF2-40B4-BE49-F238E27FC236}">
                <a16:creationId xmlns:a16="http://schemas.microsoft.com/office/drawing/2014/main" id="{54352017-B16F-4C36-816A-E37B5F145342}"/>
              </a:ext>
            </a:extLst>
          </p:cNvPr>
          <p:cNvSpPr txBox="1"/>
          <p:nvPr/>
        </p:nvSpPr>
        <p:spPr>
          <a:xfrm>
            <a:off x="21997297" y="1546112"/>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4795275" y="1546112"/>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pic>
        <p:nvPicPr>
          <p:cNvPr id="24" name="Picture 14">
            <a:extLst>
              <a:ext uri="{FF2B5EF4-FFF2-40B4-BE49-F238E27FC236}">
                <a16:creationId xmlns:a16="http://schemas.microsoft.com/office/drawing/2014/main" id="{6E5F6333-68E8-4DFD-9181-18BF08454171}"/>
              </a:ext>
            </a:extLst>
          </p:cNvPr>
          <p:cNvPicPr>
            <a:picLocks noChangeAspect="1"/>
          </p:cNvPicPr>
          <p:nvPr/>
        </p:nvPicPr>
        <p:blipFill>
          <a:blip r:embed="rId14"/>
          <a:srcRect l="21828" r="21828"/>
          <a:stretch/>
        </p:blipFill>
        <p:spPr>
          <a:xfrm>
            <a:off x="182227" y="2288926"/>
            <a:ext cx="1820883" cy="1817826"/>
          </a:xfrm>
          <a:prstGeom prst="ellipse">
            <a:avLst/>
          </a:prstGeom>
        </p:spPr>
      </p:pic>
      <p:pic>
        <p:nvPicPr>
          <p:cNvPr id="28" name="Picture 13">
            <a:extLst>
              <a:ext uri="{FF2B5EF4-FFF2-40B4-BE49-F238E27FC236}">
                <a16:creationId xmlns:a16="http://schemas.microsoft.com/office/drawing/2014/main" id="{6C67174B-708F-4FA5-9E4A-2B0C554A3D3C}"/>
              </a:ext>
            </a:extLst>
          </p:cNvPr>
          <p:cNvPicPr>
            <a:picLocks noChangeAspect="1"/>
          </p:cNvPicPr>
          <p:nvPr/>
        </p:nvPicPr>
        <p:blipFill>
          <a:blip r:embed="rId4"/>
          <a:srcRect l="21829" r="21829"/>
          <a:stretch/>
        </p:blipFill>
        <p:spPr>
          <a:xfrm>
            <a:off x="-1936078" y="2210450"/>
            <a:ext cx="1820883" cy="1817827"/>
          </a:xfrm>
          <a:prstGeom prst="ellipse">
            <a:avLst/>
          </a:prstGeom>
        </p:spPr>
      </p:pic>
      <p:pic>
        <p:nvPicPr>
          <p:cNvPr id="29" name="Picture 15">
            <a:extLst>
              <a:ext uri="{FF2B5EF4-FFF2-40B4-BE49-F238E27FC236}">
                <a16:creationId xmlns:a16="http://schemas.microsoft.com/office/drawing/2014/main" id="{DF310E1A-2FFA-4368-BEDB-9E7FB66D2F78}"/>
              </a:ext>
            </a:extLst>
          </p:cNvPr>
          <p:cNvPicPr>
            <a:picLocks noChangeAspect="1"/>
          </p:cNvPicPr>
          <p:nvPr/>
        </p:nvPicPr>
        <p:blipFill rotWithShape="1">
          <a:blip r:embed="rId5"/>
          <a:srcRect l="3194" t="10778" r="25169"/>
          <a:stretch/>
        </p:blipFill>
        <p:spPr>
          <a:xfrm>
            <a:off x="-4460248" y="2210449"/>
            <a:ext cx="1820883" cy="1814287"/>
          </a:xfrm>
          <a:prstGeom prst="ellipse">
            <a:avLst/>
          </a:prstGeom>
        </p:spPr>
      </p:pic>
      <p:sp>
        <p:nvSpPr>
          <p:cNvPr id="31" name="TextBox 20">
            <a:extLst>
              <a:ext uri="{FF2B5EF4-FFF2-40B4-BE49-F238E27FC236}">
                <a16:creationId xmlns:a16="http://schemas.microsoft.com/office/drawing/2014/main" id="{6FC7CD3E-38A4-4BFA-8C92-BA94C7F509A9}"/>
              </a:ext>
            </a:extLst>
          </p:cNvPr>
          <p:cNvSpPr txBox="1"/>
          <p:nvPr/>
        </p:nvSpPr>
        <p:spPr>
          <a:xfrm>
            <a:off x="-1685722" y="1551156"/>
            <a:ext cx="1320170"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ECONOMICI</a:t>
            </a:r>
          </a:p>
        </p:txBody>
      </p:sp>
      <p:sp>
        <p:nvSpPr>
          <p:cNvPr id="32" name="TextBox 17">
            <a:extLst>
              <a:ext uri="{FF2B5EF4-FFF2-40B4-BE49-F238E27FC236}">
                <a16:creationId xmlns:a16="http://schemas.microsoft.com/office/drawing/2014/main" id="{F4BFB2D7-2C69-4C48-AD96-C0C1A29EFD6A}"/>
              </a:ext>
            </a:extLst>
          </p:cNvPr>
          <p:cNvSpPr txBox="1"/>
          <p:nvPr/>
        </p:nvSpPr>
        <p:spPr>
          <a:xfrm>
            <a:off x="5274523" y="1546112"/>
            <a:ext cx="1642950" cy="369332"/>
          </a:xfrm>
          <a:prstGeom prst="rect">
            <a:avLst/>
          </a:prstGeom>
          <a:noFill/>
        </p:spPr>
        <p:txBody>
          <a:bodyPr wrap="none" numCol="1" rtlCol="0">
            <a:spAutoFit/>
          </a:bodyPr>
          <a:lstStyle/>
          <a:p>
            <a:pPr algn="ctr"/>
            <a:r>
              <a:rPr lang="de-DE" altLang="de-DE" dirty="0"/>
              <a:t>TECNOLOGICI</a:t>
            </a:r>
          </a:p>
        </p:txBody>
      </p:sp>
      <p:sp>
        <p:nvSpPr>
          <p:cNvPr id="33" name="TextBox 18">
            <a:extLst>
              <a:ext uri="{FF2B5EF4-FFF2-40B4-BE49-F238E27FC236}">
                <a16:creationId xmlns:a16="http://schemas.microsoft.com/office/drawing/2014/main" id="{2DB1A127-727A-4A02-B4B2-7969DA997E79}"/>
              </a:ext>
            </a:extLst>
          </p:cNvPr>
          <p:cNvSpPr txBox="1"/>
          <p:nvPr/>
        </p:nvSpPr>
        <p:spPr>
          <a:xfrm>
            <a:off x="2575613" y="1564429"/>
            <a:ext cx="1354345" cy="338554"/>
          </a:xfrm>
          <a:prstGeom prst="rect">
            <a:avLst/>
          </a:prstGeom>
          <a:noFill/>
        </p:spPr>
        <p:txBody>
          <a:bodyPr wrap="none" numCol="1" rtlCol="0">
            <a:spAutoFit/>
          </a:bodyPr>
          <a:lstStyle/>
          <a:p>
            <a:pPr algn="ctr"/>
            <a:r>
              <a:rPr lang="de-DE" altLang="de-DE" sz="1600" dirty="0">
                <a:solidFill>
                  <a:srgbClr val="758098"/>
                </a:solidFill>
              </a:rPr>
              <a:t>AMBIENTALI</a:t>
            </a:r>
          </a:p>
        </p:txBody>
      </p:sp>
      <p:sp>
        <p:nvSpPr>
          <p:cNvPr id="34" name="TextBox 18">
            <a:extLst>
              <a:ext uri="{FF2B5EF4-FFF2-40B4-BE49-F238E27FC236}">
                <a16:creationId xmlns:a16="http://schemas.microsoft.com/office/drawing/2014/main" id="{EF1325F8-6D90-482F-9675-ABA596A00D4D}"/>
              </a:ext>
            </a:extLst>
          </p:cNvPr>
          <p:cNvSpPr txBox="1"/>
          <p:nvPr/>
        </p:nvSpPr>
        <p:spPr>
          <a:xfrm>
            <a:off x="682819" y="1546112"/>
            <a:ext cx="832279"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LEGALI</a:t>
            </a:r>
          </a:p>
        </p:txBody>
      </p:sp>
      <p:sp>
        <p:nvSpPr>
          <p:cNvPr id="35" name="TextBox 6">
            <a:extLst>
              <a:ext uri="{FF2B5EF4-FFF2-40B4-BE49-F238E27FC236}">
                <a16:creationId xmlns:a16="http://schemas.microsoft.com/office/drawing/2014/main" id="{DED82510-C84D-4333-964E-09A3228EF981}"/>
              </a:ext>
            </a:extLst>
          </p:cNvPr>
          <p:cNvSpPr txBox="1"/>
          <p:nvPr/>
        </p:nvSpPr>
        <p:spPr>
          <a:xfrm>
            <a:off x="8470174" y="1546112"/>
            <a:ext cx="938077" cy="338554"/>
          </a:xfrm>
          <a:prstGeom prst="rect">
            <a:avLst/>
          </a:prstGeom>
          <a:noFill/>
        </p:spPr>
        <p:txBody>
          <a:bodyPr wrap="none" numCol="1" rtlCol="0">
            <a:spAutoFit/>
          </a:bodyPr>
          <a:lstStyle/>
          <a:p>
            <a:pPr algn="ctr"/>
            <a:r>
              <a:rPr lang="de-DE" altLang="de-DE" sz="1600" dirty="0">
                <a:solidFill>
                  <a:srgbClr val="717B92"/>
                </a:solidFill>
              </a:rPr>
              <a:t>SOCIALI</a:t>
            </a:r>
          </a:p>
        </p:txBody>
      </p:sp>
      <p:sp>
        <p:nvSpPr>
          <p:cNvPr id="36" name="TextBox 6">
            <a:extLst>
              <a:ext uri="{FF2B5EF4-FFF2-40B4-BE49-F238E27FC236}">
                <a16:creationId xmlns:a16="http://schemas.microsoft.com/office/drawing/2014/main" id="{5B265BDA-C362-4AE3-AF5E-62D1E96A9E3B}"/>
              </a:ext>
            </a:extLst>
          </p:cNvPr>
          <p:cNvSpPr txBox="1"/>
          <p:nvPr/>
        </p:nvSpPr>
        <p:spPr>
          <a:xfrm>
            <a:off x="10447041" y="1540084"/>
            <a:ext cx="1320170" cy="338554"/>
          </a:xfrm>
          <a:prstGeom prst="rect">
            <a:avLst/>
          </a:prstGeom>
          <a:noFill/>
        </p:spPr>
        <p:txBody>
          <a:bodyPr wrap="none" numCol="1" rtlCol="0">
            <a:spAutoFit/>
          </a:bodyPr>
          <a:lstStyle/>
          <a:p>
            <a:pPr algn="ctr"/>
            <a:r>
              <a:rPr lang="de-DE" altLang="de-DE" sz="1600" dirty="0">
                <a:solidFill>
                  <a:srgbClr val="7A859D"/>
                </a:solidFill>
              </a:rPr>
              <a:t>ECONOMICI</a:t>
            </a:r>
          </a:p>
        </p:txBody>
      </p:sp>
    </p:spTree>
    <p:custDataLst>
      <p:tags r:id="rId1"/>
    </p:custDataLst>
    <p:extLst>
      <p:ext uri="{BB962C8B-B14F-4D97-AF65-F5344CB8AC3E}">
        <p14:creationId xmlns:p14="http://schemas.microsoft.com/office/powerpoint/2010/main" val="3528314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a:extLst>
              <a:ext uri="{FF2B5EF4-FFF2-40B4-BE49-F238E27FC236}">
                <a16:creationId xmlns:a16="http://schemas.microsoft.com/office/drawing/2014/main" id="{A0CA9388-B9DF-471C-8400-65E42DACB95F}"/>
              </a:ext>
            </a:extLst>
          </p:cNvPr>
          <p:cNvPicPr>
            <a:picLocks noChangeAspect="1"/>
          </p:cNvPicPr>
          <p:nvPr/>
        </p:nvPicPr>
        <p:blipFill rotWithShape="1">
          <a:blip r:embed="rId4"/>
          <a:srcRect l="3194" t="10778" r="25169"/>
          <a:stretch/>
        </p:blipFill>
        <p:spPr>
          <a:xfrm>
            <a:off x="10188136" y="2283881"/>
            <a:ext cx="1837981" cy="1822871"/>
          </a:xfrm>
          <a:prstGeom prst="ellipse">
            <a:avLst/>
          </a:prstGeom>
        </p:spPr>
      </p:pic>
      <p:pic>
        <p:nvPicPr>
          <p:cNvPr id="27" name="Picture 16">
            <a:extLst>
              <a:ext uri="{FF2B5EF4-FFF2-40B4-BE49-F238E27FC236}">
                <a16:creationId xmlns:a16="http://schemas.microsoft.com/office/drawing/2014/main" id="{58C86AB0-292E-43C0-A3D2-5B54BEE63D41}"/>
              </a:ext>
            </a:extLst>
          </p:cNvPr>
          <p:cNvPicPr>
            <a:picLocks noChangeAspect="1"/>
          </p:cNvPicPr>
          <p:nvPr/>
        </p:nvPicPr>
        <p:blipFill>
          <a:blip r:embed="rId5"/>
          <a:srcRect l="21911" r="21911"/>
          <a:stretch/>
        </p:blipFill>
        <p:spPr>
          <a:xfrm>
            <a:off x="7824908" y="2223720"/>
            <a:ext cx="2228611" cy="2231449"/>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6"/>
          <a:srcRect l="23738" r="23738"/>
          <a:stretch/>
        </p:blipFill>
        <p:spPr>
          <a:xfrm>
            <a:off x="4558087" y="2223720"/>
            <a:ext cx="3080931" cy="306977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7"/>
          <a:srcRect l="13696" t="2963" r="13696"/>
          <a:stretch/>
        </p:blipFill>
        <p:spPr>
          <a:xfrm>
            <a:off x="14793562" y="2212661"/>
            <a:ext cx="1820883" cy="1822871"/>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0"/>
          <a:srcRect l="47318" t="29394" r="10667" b="7722"/>
          <a:stretch/>
        </p:blipFill>
        <p:spPr>
          <a:xfrm>
            <a:off x="17153913" y="2212660"/>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11"/>
          <a:srcRect r="38824" b="18695"/>
          <a:stretch/>
        </p:blipFill>
        <p:spPr>
          <a:xfrm>
            <a:off x="19567673" y="2212660"/>
            <a:ext cx="1820883" cy="1814287"/>
          </a:xfrm>
          <a:prstGeom prst="ellipse">
            <a:avLst/>
          </a:prstGeom>
        </p:spPr>
      </p:pic>
      <p:sp>
        <p:nvSpPr>
          <p:cNvPr id="8" name="TextBox 7">
            <a:extLst>
              <a:ext uri="{FF2B5EF4-FFF2-40B4-BE49-F238E27FC236}">
                <a16:creationId xmlns:a16="http://schemas.microsoft.com/office/drawing/2014/main" id="{A6F98398-D37C-48F7-AFB4-61414B26E841}"/>
              </a:ext>
            </a:extLst>
          </p:cNvPr>
          <p:cNvSpPr txBox="1"/>
          <p:nvPr/>
        </p:nvSpPr>
        <p:spPr>
          <a:xfrm>
            <a:off x="12629718" y="1484624"/>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4991365" y="1553367"/>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2" name="TextBox 11">
            <a:extLst>
              <a:ext uri="{FF2B5EF4-FFF2-40B4-BE49-F238E27FC236}">
                <a16:creationId xmlns:a16="http://schemas.microsoft.com/office/drawing/2014/main" id="{AB08C9B5-ABA4-4234-AB60-76C647A098EE}"/>
              </a:ext>
            </a:extLst>
          </p:cNvPr>
          <p:cNvSpPr txBox="1"/>
          <p:nvPr/>
        </p:nvSpPr>
        <p:spPr>
          <a:xfrm>
            <a:off x="2939357" y="5567638"/>
            <a:ext cx="6313280" cy="1354217"/>
          </a:xfrm>
          <a:prstGeom prst="rect">
            <a:avLst/>
          </a:prstGeom>
          <a:noFill/>
        </p:spPr>
        <p:txBody>
          <a:bodyPr wrap="square" numCol="1" rtlCol="0">
            <a:spAutoFit/>
          </a:bodyPr>
          <a:lstStyle/>
          <a:p>
            <a:pPr algn="ctr" rtl="0" fontAlgn="base">
              <a:spcBef>
                <a:spcPts val="0"/>
              </a:spcBef>
              <a:spcAft>
                <a:spcPts val="0"/>
              </a:spcAft>
            </a:pPr>
            <a:r>
              <a:rPr lang="it-IT" sz="1600" b="0" i="0" u="none" strike="noStrike" dirty="0">
                <a:solidFill>
                  <a:srgbClr val="F5F6FA"/>
                </a:solidFill>
                <a:effectLst/>
              </a:rPr>
              <a:t>Iniziative LIFE per preservare le risorse naturali</a:t>
            </a:r>
          </a:p>
          <a:p>
            <a:pPr algn="ctr" rtl="0" fontAlgn="base">
              <a:spcBef>
                <a:spcPts val="0"/>
              </a:spcBef>
              <a:spcAft>
                <a:spcPts val="0"/>
              </a:spcAft>
            </a:pPr>
            <a:r>
              <a:rPr lang="it-IT" sz="1600" dirty="0">
                <a:solidFill>
                  <a:srgbClr val="F5F6FA"/>
                </a:solidFill>
              </a:rPr>
              <a:t>Adesione al trattato PETA per il rispetto degli animali </a:t>
            </a:r>
            <a:endParaRPr lang="it-IT" sz="1600" b="0" i="0" u="none" strike="noStrike" dirty="0">
              <a:solidFill>
                <a:srgbClr val="F5F6FA"/>
              </a:solidFill>
              <a:effectLst/>
            </a:endParaRPr>
          </a:p>
          <a:p>
            <a:pPr algn="ctr" rtl="0" fontAlgn="base">
              <a:spcBef>
                <a:spcPts val="0"/>
              </a:spcBef>
              <a:spcAft>
                <a:spcPts val="0"/>
              </a:spcAft>
            </a:pPr>
            <a:r>
              <a:rPr lang="it-IT" sz="1600" b="0" i="0" u="none" strike="noStrike" dirty="0">
                <a:solidFill>
                  <a:srgbClr val="F5F6FA"/>
                </a:solidFill>
                <a:effectLst/>
              </a:rPr>
              <a:t>Continue ricerche per ridurre l’impatto ambientale</a:t>
            </a:r>
          </a:p>
          <a:p>
            <a:pPr algn="ctr" rtl="0" fontAlgn="base">
              <a:spcBef>
                <a:spcPts val="0"/>
              </a:spcBef>
              <a:spcAft>
                <a:spcPts val="0"/>
              </a:spcAft>
            </a:pPr>
            <a:r>
              <a:rPr lang="it-IT" sz="1600" b="0" i="0" u="none" strike="noStrike" dirty="0">
                <a:solidFill>
                  <a:srgbClr val="F5F6FA"/>
                </a:solidFill>
                <a:effectLst/>
              </a:rPr>
              <a:t>Piani di sviluppo di trasporti sostenibili entro il 2030</a:t>
            </a:r>
          </a:p>
          <a:p>
            <a:pPr algn="ctr"/>
            <a:endParaRPr lang="de-DE" altLang="de-DE" dirty="0"/>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2"/>
          <a:srcRect l="2728" t="19258" r="2728" b="17777"/>
          <a:stretch/>
        </p:blipFill>
        <p:spPr>
          <a:xfrm>
            <a:off x="24383809" y="2212661"/>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4"/>
          <a:srcRect l="3194" t="10778" r="25169"/>
          <a:stretch/>
        </p:blipFill>
        <p:spPr>
          <a:xfrm>
            <a:off x="21859639" y="2212660"/>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9617119" y="1553367"/>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22111634" y="1553367"/>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24529200" y="1553367"/>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7327178" y="1553367"/>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pic>
        <p:nvPicPr>
          <p:cNvPr id="24" name="Picture 14">
            <a:extLst>
              <a:ext uri="{FF2B5EF4-FFF2-40B4-BE49-F238E27FC236}">
                <a16:creationId xmlns:a16="http://schemas.microsoft.com/office/drawing/2014/main" id="{6E5F6333-68E8-4DFD-9181-18BF08454171}"/>
              </a:ext>
            </a:extLst>
          </p:cNvPr>
          <p:cNvPicPr>
            <a:picLocks noChangeAspect="1"/>
          </p:cNvPicPr>
          <p:nvPr/>
        </p:nvPicPr>
        <p:blipFill>
          <a:blip r:embed="rId13"/>
          <a:srcRect l="21911" r="21911"/>
          <a:stretch/>
        </p:blipFill>
        <p:spPr>
          <a:xfrm>
            <a:off x="2138481" y="2283881"/>
            <a:ext cx="2228611" cy="2231450"/>
          </a:xfrm>
          <a:prstGeom prst="ellipse">
            <a:avLst/>
          </a:prstGeom>
        </p:spPr>
      </p:pic>
      <p:sp>
        <p:nvSpPr>
          <p:cNvPr id="25" name="TextBox 18">
            <a:extLst>
              <a:ext uri="{FF2B5EF4-FFF2-40B4-BE49-F238E27FC236}">
                <a16:creationId xmlns:a16="http://schemas.microsoft.com/office/drawing/2014/main" id="{A29BA0B3-E7B3-4BA2-BDC3-01EFD846853E}"/>
              </a:ext>
            </a:extLst>
          </p:cNvPr>
          <p:cNvSpPr txBox="1"/>
          <p:nvPr/>
        </p:nvSpPr>
        <p:spPr>
          <a:xfrm>
            <a:off x="2836646" y="1572838"/>
            <a:ext cx="832279" cy="338554"/>
          </a:xfrm>
          <a:prstGeom prst="rect">
            <a:avLst/>
          </a:prstGeom>
          <a:noFill/>
        </p:spPr>
        <p:txBody>
          <a:bodyPr wrap="none" numCol="1" rtlCol="0">
            <a:spAutoFit/>
          </a:bodyPr>
          <a:lstStyle/>
          <a:p>
            <a:pPr algn="ctr"/>
            <a:r>
              <a:rPr lang="de-DE" altLang="de-DE" sz="1600" dirty="0">
                <a:solidFill>
                  <a:srgbClr val="758098"/>
                </a:solidFill>
              </a:rPr>
              <a:t>LEGALI</a:t>
            </a:r>
          </a:p>
        </p:txBody>
      </p:sp>
      <p:pic>
        <p:nvPicPr>
          <p:cNvPr id="28" name="Picture 13">
            <a:extLst>
              <a:ext uri="{FF2B5EF4-FFF2-40B4-BE49-F238E27FC236}">
                <a16:creationId xmlns:a16="http://schemas.microsoft.com/office/drawing/2014/main" id="{9D0AF930-6511-47AA-ADB9-F43A750D6BF8}"/>
              </a:ext>
            </a:extLst>
          </p:cNvPr>
          <p:cNvPicPr>
            <a:picLocks noChangeAspect="1"/>
          </p:cNvPicPr>
          <p:nvPr/>
        </p:nvPicPr>
        <p:blipFill>
          <a:blip r:embed="rId14"/>
          <a:srcRect l="21829" r="21829"/>
          <a:stretch/>
        </p:blipFill>
        <p:spPr>
          <a:xfrm>
            <a:off x="182981" y="2232132"/>
            <a:ext cx="1820883" cy="1817827"/>
          </a:xfrm>
          <a:prstGeom prst="ellipse">
            <a:avLst/>
          </a:prstGeom>
        </p:spPr>
      </p:pic>
      <p:pic>
        <p:nvPicPr>
          <p:cNvPr id="29" name="Picture 15">
            <a:extLst>
              <a:ext uri="{FF2B5EF4-FFF2-40B4-BE49-F238E27FC236}">
                <a16:creationId xmlns:a16="http://schemas.microsoft.com/office/drawing/2014/main" id="{D452BEA1-6E9A-41B9-BF59-7CCC79A016BB}"/>
              </a:ext>
            </a:extLst>
          </p:cNvPr>
          <p:cNvPicPr>
            <a:picLocks noChangeAspect="1"/>
          </p:cNvPicPr>
          <p:nvPr/>
        </p:nvPicPr>
        <p:blipFill rotWithShape="1">
          <a:blip r:embed="rId4"/>
          <a:srcRect l="3194" t="10778" r="25169"/>
          <a:stretch/>
        </p:blipFill>
        <p:spPr>
          <a:xfrm>
            <a:off x="-1979297" y="2232132"/>
            <a:ext cx="1820883" cy="1814287"/>
          </a:xfrm>
          <a:prstGeom prst="ellipse">
            <a:avLst/>
          </a:prstGeom>
        </p:spPr>
      </p:pic>
      <p:sp>
        <p:nvSpPr>
          <p:cNvPr id="30" name="TextBox 19">
            <a:extLst>
              <a:ext uri="{FF2B5EF4-FFF2-40B4-BE49-F238E27FC236}">
                <a16:creationId xmlns:a16="http://schemas.microsoft.com/office/drawing/2014/main" id="{084AEB8C-8C6E-4990-B8BD-9ED776DC609E}"/>
              </a:ext>
            </a:extLst>
          </p:cNvPr>
          <p:cNvSpPr txBox="1"/>
          <p:nvPr/>
        </p:nvSpPr>
        <p:spPr>
          <a:xfrm>
            <a:off x="-1431291" y="1572839"/>
            <a:ext cx="938077"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SOCIALI</a:t>
            </a:r>
          </a:p>
        </p:txBody>
      </p:sp>
      <p:sp>
        <p:nvSpPr>
          <p:cNvPr id="31" name="TextBox 20">
            <a:extLst>
              <a:ext uri="{FF2B5EF4-FFF2-40B4-BE49-F238E27FC236}">
                <a16:creationId xmlns:a16="http://schemas.microsoft.com/office/drawing/2014/main" id="{673E8AB5-E09E-4EA6-8ED3-AE82BDB4AD09}"/>
              </a:ext>
            </a:extLst>
          </p:cNvPr>
          <p:cNvSpPr txBox="1"/>
          <p:nvPr/>
        </p:nvSpPr>
        <p:spPr>
          <a:xfrm>
            <a:off x="433340" y="1572838"/>
            <a:ext cx="1320170"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ECONOMICI</a:t>
            </a:r>
          </a:p>
        </p:txBody>
      </p:sp>
      <p:sp>
        <p:nvSpPr>
          <p:cNvPr id="36" name="TextBox 18">
            <a:extLst>
              <a:ext uri="{FF2B5EF4-FFF2-40B4-BE49-F238E27FC236}">
                <a16:creationId xmlns:a16="http://schemas.microsoft.com/office/drawing/2014/main" id="{157B961B-E24A-484F-A84C-12FE68D0BCAD}"/>
              </a:ext>
            </a:extLst>
          </p:cNvPr>
          <p:cNvSpPr txBox="1"/>
          <p:nvPr/>
        </p:nvSpPr>
        <p:spPr>
          <a:xfrm>
            <a:off x="5345215" y="1580240"/>
            <a:ext cx="1501565" cy="369332"/>
          </a:xfrm>
          <a:prstGeom prst="rect">
            <a:avLst/>
          </a:prstGeom>
          <a:noFill/>
        </p:spPr>
        <p:txBody>
          <a:bodyPr wrap="none" numCol="1" rtlCol="0">
            <a:spAutoFit/>
          </a:bodyPr>
          <a:lstStyle/>
          <a:p>
            <a:pPr algn="ctr"/>
            <a:r>
              <a:rPr lang="de-DE" altLang="de-DE" dirty="0">
                <a:solidFill>
                  <a:srgbClr val="F5F6FA"/>
                </a:solidFill>
              </a:rPr>
              <a:t>AMBIENTALI</a:t>
            </a:r>
          </a:p>
        </p:txBody>
      </p:sp>
      <p:sp>
        <p:nvSpPr>
          <p:cNvPr id="37" name="TextBox 17">
            <a:extLst>
              <a:ext uri="{FF2B5EF4-FFF2-40B4-BE49-F238E27FC236}">
                <a16:creationId xmlns:a16="http://schemas.microsoft.com/office/drawing/2014/main" id="{C3B765FA-B631-496D-96DE-22DCA465DC6F}"/>
              </a:ext>
            </a:extLst>
          </p:cNvPr>
          <p:cNvSpPr txBox="1"/>
          <p:nvPr/>
        </p:nvSpPr>
        <p:spPr>
          <a:xfrm>
            <a:off x="8202617" y="1580240"/>
            <a:ext cx="1485022" cy="338554"/>
          </a:xfrm>
          <a:prstGeom prst="rect">
            <a:avLst/>
          </a:prstGeom>
          <a:noFill/>
        </p:spPr>
        <p:txBody>
          <a:bodyPr wrap="none" numCol="1" rtlCol="0">
            <a:spAutoFit/>
          </a:bodyPr>
          <a:lstStyle/>
          <a:p>
            <a:pPr algn="ctr"/>
            <a:r>
              <a:rPr lang="de-DE" altLang="de-DE" sz="1600" dirty="0">
                <a:solidFill>
                  <a:srgbClr val="758098"/>
                </a:solidFill>
              </a:rPr>
              <a:t>TECNOLOGICI</a:t>
            </a:r>
          </a:p>
        </p:txBody>
      </p:sp>
      <p:sp>
        <p:nvSpPr>
          <p:cNvPr id="38" name="TextBox 6">
            <a:extLst>
              <a:ext uri="{FF2B5EF4-FFF2-40B4-BE49-F238E27FC236}">
                <a16:creationId xmlns:a16="http://schemas.microsoft.com/office/drawing/2014/main" id="{A140E070-3BFE-4ABD-A0E5-F64FB9E90FC1}"/>
              </a:ext>
            </a:extLst>
          </p:cNvPr>
          <p:cNvSpPr txBox="1"/>
          <p:nvPr/>
        </p:nvSpPr>
        <p:spPr>
          <a:xfrm>
            <a:off x="10638087" y="1565910"/>
            <a:ext cx="938077" cy="338554"/>
          </a:xfrm>
          <a:prstGeom prst="rect">
            <a:avLst/>
          </a:prstGeom>
          <a:noFill/>
        </p:spPr>
        <p:txBody>
          <a:bodyPr wrap="none" numCol="1" rtlCol="0">
            <a:spAutoFit/>
          </a:bodyPr>
          <a:lstStyle/>
          <a:p>
            <a:pPr algn="ctr"/>
            <a:r>
              <a:rPr lang="de-DE" altLang="de-DE" sz="1600" dirty="0">
                <a:solidFill>
                  <a:srgbClr val="495165"/>
                </a:solidFill>
              </a:rPr>
              <a:t>SOCIALI</a:t>
            </a:r>
          </a:p>
        </p:txBody>
      </p:sp>
      <p:pic>
        <p:nvPicPr>
          <p:cNvPr id="39" name="Picture 2">
            <a:extLst>
              <a:ext uri="{FF2B5EF4-FFF2-40B4-BE49-F238E27FC236}">
                <a16:creationId xmlns:a16="http://schemas.microsoft.com/office/drawing/2014/main" id="{BFD851D1-B510-47C8-8C47-A974E6B1A76A}"/>
              </a:ext>
            </a:extLst>
          </p:cNvPr>
          <p:cNvPicPr>
            <a:picLocks noChangeAspect="1"/>
          </p:cNvPicPr>
          <p:nvPr/>
        </p:nvPicPr>
        <p:blipFill>
          <a:blip r:embed="rId14"/>
          <a:srcRect l="21643" r="21643"/>
          <a:stretch/>
        </p:blipFill>
        <p:spPr>
          <a:xfrm>
            <a:off x="12443716" y="2204076"/>
            <a:ext cx="1837981" cy="1822871"/>
          </a:xfrm>
          <a:prstGeom prst="ellipse">
            <a:avLst/>
          </a:prstGeom>
        </p:spPr>
      </p:pic>
    </p:spTree>
    <p:custDataLst>
      <p:tags r:id="rId1"/>
    </p:custDataLst>
    <p:extLst>
      <p:ext uri="{BB962C8B-B14F-4D97-AF65-F5344CB8AC3E}">
        <p14:creationId xmlns:p14="http://schemas.microsoft.com/office/powerpoint/2010/main" val="1053449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6">
            <a:extLst>
              <a:ext uri="{FF2B5EF4-FFF2-40B4-BE49-F238E27FC236}">
                <a16:creationId xmlns:a16="http://schemas.microsoft.com/office/drawing/2014/main" id="{58C86AB0-292E-43C0-A3D2-5B54BEE63D41}"/>
              </a:ext>
            </a:extLst>
          </p:cNvPr>
          <p:cNvPicPr>
            <a:picLocks noChangeAspect="1"/>
          </p:cNvPicPr>
          <p:nvPr/>
        </p:nvPicPr>
        <p:blipFill>
          <a:blip r:embed="rId5"/>
          <a:srcRect l="21906" r="21906"/>
          <a:stretch/>
        </p:blipFill>
        <p:spPr>
          <a:xfrm>
            <a:off x="10188136" y="2283881"/>
            <a:ext cx="1820883" cy="1822871"/>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6"/>
          <a:srcRect l="23768" r="23768"/>
          <a:stretch/>
        </p:blipFill>
        <p:spPr>
          <a:xfrm>
            <a:off x="7824907" y="2232133"/>
            <a:ext cx="2228611" cy="2223036"/>
          </a:xfrm>
          <a:prstGeom prst="ellipse">
            <a:avLst/>
          </a:prstGeom>
        </p:spPr>
      </p:pic>
      <p:pic>
        <p:nvPicPr>
          <p:cNvPr id="24" name="Picture 14">
            <a:extLst>
              <a:ext uri="{FF2B5EF4-FFF2-40B4-BE49-F238E27FC236}">
                <a16:creationId xmlns:a16="http://schemas.microsoft.com/office/drawing/2014/main" id="{6E5F6333-68E8-4DFD-9181-18BF08454171}"/>
              </a:ext>
            </a:extLst>
          </p:cNvPr>
          <p:cNvPicPr>
            <a:picLocks noChangeAspect="1"/>
          </p:cNvPicPr>
          <p:nvPr/>
        </p:nvPicPr>
        <p:blipFill>
          <a:blip r:embed="rId7"/>
          <a:srcRect l="21874" r="21874"/>
          <a:stretch/>
        </p:blipFill>
        <p:spPr>
          <a:xfrm>
            <a:off x="4558087" y="2212660"/>
            <a:ext cx="3080931" cy="3080830"/>
          </a:xfrm>
          <a:prstGeom prst="ellipse">
            <a:avLst/>
          </a:prstGeom>
        </p:spPr>
      </p:pic>
      <p:pic>
        <p:nvPicPr>
          <p:cNvPr id="26" name="Picture 4">
            <a:extLst>
              <a:ext uri="{FF2B5EF4-FFF2-40B4-BE49-F238E27FC236}">
                <a16:creationId xmlns:a16="http://schemas.microsoft.com/office/drawing/2014/main" id="{A0CA9388-B9DF-471C-8400-65E42DACB95F}"/>
              </a:ext>
            </a:extLst>
          </p:cNvPr>
          <p:cNvPicPr>
            <a:picLocks noChangeAspect="1"/>
          </p:cNvPicPr>
          <p:nvPr/>
        </p:nvPicPr>
        <p:blipFill rotWithShape="1">
          <a:blip r:embed="rId8"/>
          <a:srcRect l="3194" t="10778" r="25169"/>
          <a:stretch/>
        </p:blipFill>
        <p:spPr>
          <a:xfrm>
            <a:off x="12355519" y="2283881"/>
            <a:ext cx="1837981" cy="1822871"/>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9"/>
          <a:srcRect l="2728" t="19258" r="2728" b="17777"/>
          <a:stretch/>
        </p:blipFill>
        <p:spPr>
          <a:xfrm>
            <a:off x="14611100" y="2204076"/>
            <a:ext cx="1837981" cy="1822871"/>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0"/>
          <a:srcRect l="13696" t="2963" r="13696"/>
          <a:stretch/>
        </p:blipFill>
        <p:spPr>
          <a:xfrm>
            <a:off x="16960945" y="2212661"/>
            <a:ext cx="1820883" cy="1822871"/>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3"/>
          <a:srcRect l="47318" t="29394" r="10667" b="7722"/>
          <a:stretch/>
        </p:blipFill>
        <p:spPr>
          <a:xfrm>
            <a:off x="19321296" y="2212660"/>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14"/>
          <a:srcRect r="38824" b="18695"/>
          <a:stretch/>
        </p:blipFill>
        <p:spPr>
          <a:xfrm>
            <a:off x="21735056" y="2212660"/>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12541520" y="1564429"/>
            <a:ext cx="1465978" cy="369332"/>
          </a:xfrm>
          <a:prstGeom prst="rect">
            <a:avLst/>
          </a:prstGeom>
          <a:noFill/>
        </p:spPr>
        <p:txBody>
          <a:bodyPr wrap="none" numCol="1" rtlCol="0">
            <a:spAutoFit/>
          </a:bodyPr>
          <a:lstStyle/>
          <a:p>
            <a:pPr algn="ctr"/>
            <a:r>
              <a:rPr lang="de-DE" altLang="de-DE" dirty="0">
                <a:solidFill>
                  <a:srgbClr val="758098"/>
                </a:solidFill>
              </a:rPr>
              <a:t>HEADLINE 3</a:t>
            </a:r>
          </a:p>
        </p:txBody>
      </p:sp>
      <p:sp>
        <p:nvSpPr>
          <p:cNvPr id="8" name="TextBox 7">
            <a:extLst>
              <a:ext uri="{FF2B5EF4-FFF2-40B4-BE49-F238E27FC236}">
                <a16:creationId xmlns:a16="http://schemas.microsoft.com/office/drawing/2014/main" id="{A6F98398-D37C-48F7-AFB4-61414B26E841}"/>
              </a:ext>
            </a:extLst>
          </p:cNvPr>
          <p:cNvSpPr txBox="1"/>
          <p:nvPr/>
        </p:nvSpPr>
        <p:spPr>
          <a:xfrm>
            <a:off x="14797101" y="1484624"/>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7158748" y="1553367"/>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2" name="TextBox 11">
            <a:extLst>
              <a:ext uri="{FF2B5EF4-FFF2-40B4-BE49-F238E27FC236}">
                <a16:creationId xmlns:a16="http://schemas.microsoft.com/office/drawing/2014/main" id="{AB08C9B5-ABA4-4234-AB60-76C647A098EE}"/>
              </a:ext>
            </a:extLst>
          </p:cNvPr>
          <p:cNvSpPr txBox="1"/>
          <p:nvPr/>
        </p:nvSpPr>
        <p:spPr>
          <a:xfrm>
            <a:off x="1957134" y="5633702"/>
            <a:ext cx="8277726" cy="584775"/>
          </a:xfrm>
          <a:prstGeom prst="rect">
            <a:avLst/>
          </a:prstGeom>
          <a:noFill/>
        </p:spPr>
        <p:txBody>
          <a:bodyPr wrap="square" numCol="1" rtlCol="0">
            <a:spAutoFit/>
          </a:bodyPr>
          <a:lstStyle/>
          <a:p>
            <a:pPr algn="ctr" rtl="0" fontAlgn="base">
              <a:spcBef>
                <a:spcPts val="0"/>
              </a:spcBef>
              <a:spcAft>
                <a:spcPts val="0"/>
              </a:spcAft>
            </a:pPr>
            <a:r>
              <a:rPr lang="it-IT" sz="1600" dirty="0">
                <a:solidFill>
                  <a:srgbClr val="F5F6FA"/>
                </a:solidFill>
              </a:rPr>
              <a:t>P</a:t>
            </a:r>
            <a:r>
              <a:rPr lang="it-IT" sz="1600" b="0" i="0" u="none" strike="noStrike" dirty="0">
                <a:solidFill>
                  <a:srgbClr val="F5F6FA"/>
                </a:solidFill>
                <a:effectLst/>
              </a:rPr>
              <a:t>resenza di numerose copie che vanno a ledere la proprietà intellettuale del marchio</a:t>
            </a:r>
          </a:p>
          <a:p>
            <a:pPr algn="ctr" rtl="0" fontAlgn="base">
              <a:spcBef>
                <a:spcPts val="0"/>
              </a:spcBef>
              <a:spcAft>
                <a:spcPts val="0"/>
              </a:spcAft>
            </a:pPr>
            <a:r>
              <a:rPr lang="it-IT" sz="1600" dirty="0">
                <a:solidFill>
                  <a:srgbClr val="F5F6FA"/>
                </a:solidFill>
              </a:rPr>
              <a:t>C</a:t>
            </a:r>
            <a:r>
              <a:rPr lang="it-IT" sz="1600" b="0" i="0" u="none" strike="noStrike" dirty="0">
                <a:solidFill>
                  <a:srgbClr val="F5F6FA"/>
                </a:solidFill>
                <a:effectLst/>
              </a:rPr>
              <a:t>ontinue battaglie, contro siti web, che sponsorizzano e vendono prodotti contraffatti</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9"/>
          <a:srcRect l="2728" t="19258" r="2728" b="17777"/>
          <a:stretch/>
        </p:blipFill>
        <p:spPr>
          <a:xfrm>
            <a:off x="26551192" y="2212661"/>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24027022" y="2212660"/>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21784502" y="1553367"/>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24279017" y="1553367"/>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26696583" y="1553367"/>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9494561" y="1553367"/>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5" name="TextBox 18">
            <a:extLst>
              <a:ext uri="{FF2B5EF4-FFF2-40B4-BE49-F238E27FC236}">
                <a16:creationId xmlns:a16="http://schemas.microsoft.com/office/drawing/2014/main" id="{A29BA0B3-E7B3-4BA2-BDC3-01EFD846853E}"/>
              </a:ext>
            </a:extLst>
          </p:cNvPr>
          <p:cNvSpPr txBox="1"/>
          <p:nvPr/>
        </p:nvSpPr>
        <p:spPr>
          <a:xfrm>
            <a:off x="5640784" y="1564429"/>
            <a:ext cx="912429" cy="369332"/>
          </a:xfrm>
          <a:prstGeom prst="rect">
            <a:avLst/>
          </a:prstGeom>
          <a:noFill/>
        </p:spPr>
        <p:txBody>
          <a:bodyPr wrap="none" numCol="1" rtlCol="0">
            <a:spAutoFit/>
          </a:bodyPr>
          <a:lstStyle/>
          <a:p>
            <a:pPr algn="ctr"/>
            <a:r>
              <a:rPr lang="de-DE" altLang="de-DE" dirty="0">
                <a:solidFill>
                  <a:srgbClr val="F5F6FA"/>
                </a:solidFill>
              </a:rPr>
              <a:t>LEGALI</a:t>
            </a:r>
          </a:p>
        </p:txBody>
      </p:sp>
      <p:pic>
        <p:nvPicPr>
          <p:cNvPr id="28" name="Picture 13">
            <a:extLst>
              <a:ext uri="{FF2B5EF4-FFF2-40B4-BE49-F238E27FC236}">
                <a16:creationId xmlns:a16="http://schemas.microsoft.com/office/drawing/2014/main" id="{9D0AF930-6511-47AA-ADB9-F43A750D6BF8}"/>
              </a:ext>
            </a:extLst>
          </p:cNvPr>
          <p:cNvPicPr>
            <a:picLocks noChangeAspect="1"/>
          </p:cNvPicPr>
          <p:nvPr/>
        </p:nvPicPr>
        <p:blipFill>
          <a:blip r:embed="rId15"/>
          <a:srcRect l="21806" r="21806"/>
          <a:stretch/>
        </p:blipFill>
        <p:spPr>
          <a:xfrm>
            <a:off x="2138482" y="2283881"/>
            <a:ext cx="2228611" cy="2223035"/>
          </a:xfrm>
          <a:prstGeom prst="ellipse">
            <a:avLst/>
          </a:prstGeom>
        </p:spPr>
      </p:pic>
      <p:pic>
        <p:nvPicPr>
          <p:cNvPr id="29" name="Picture 15">
            <a:extLst>
              <a:ext uri="{FF2B5EF4-FFF2-40B4-BE49-F238E27FC236}">
                <a16:creationId xmlns:a16="http://schemas.microsoft.com/office/drawing/2014/main" id="{D452BEA1-6E9A-41B9-BF59-7CCC79A016BB}"/>
              </a:ext>
            </a:extLst>
          </p:cNvPr>
          <p:cNvPicPr>
            <a:picLocks noChangeAspect="1"/>
          </p:cNvPicPr>
          <p:nvPr/>
        </p:nvPicPr>
        <p:blipFill rotWithShape="1">
          <a:blip r:embed="rId8"/>
          <a:srcRect l="3194" t="10778" r="25169"/>
          <a:stretch/>
        </p:blipFill>
        <p:spPr>
          <a:xfrm>
            <a:off x="177655" y="2283881"/>
            <a:ext cx="1820883" cy="1814287"/>
          </a:xfrm>
          <a:prstGeom prst="ellipse">
            <a:avLst/>
          </a:prstGeom>
        </p:spPr>
      </p:pic>
      <p:sp>
        <p:nvSpPr>
          <p:cNvPr id="30" name="TextBox 19">
            <a:extLst>
              <a:ext uri="{FF2B5EF4-FFF2-40B4-BE49-F238E27FC236}">
                <a16:creationId xmlns:a16="http://schemas.microsoft.com/office/drawing/2014/main" id="{084AEB8C-8C6E-4990-B8BD-9ED776DC609E}"/>
              </a:ext>
            </a:extLst>
          </p:cNvPr>
          <p:cNvSpPr txBox="1"/>
          <p:nvPr/>
        </p:nvSpPr>
        <p:spPr>
          <a:xfrm>
            <a:off x="619057" y="1564429"/>
            <a:ext cx="938077" cy="338554"/>
          </a:xfrm>
          <a:prstGeom prst="rect">
            <a:avLst/>
          </a:prstGeom>
          <a:noFill/>
        </p:spPr>
        <p:txBody>
          <a:bodyPr wrap="none" numCol="1" rtlCol="0">
            <a:spAutoFit/>
          </a:bodyPr>
          <a:lstStyle/>
          <a:p>
            <a:pPr algn="ctr"/>
            <a:r>
              <a:rPr lang="de-DE" altLang="de-DE" sz="1600" dirty="0">
                <a:solidFill>
                  <a:schemeClr val="bg2">
                    <a:lumMod val="75000"/>
                    <a:lumOff val="25000"/>
                  </a:schemeClr>
                </a:solidFill>
              </a:rPr>
              <a:t>SOCIALI</a:t>
            </a:r>
          </a:p>
        </p:txBody>
      </p:sp>
      <p:sp>
        <p:nvSpPr>
          <p:cNvPr id="31" name="TextBox 20">
            <a:extLst>
              <a:ext uri="{FF2B5EF4-FFF2-40B4-BE49-F238E27FC236}">
                <a16:creationId xmlns:a16="http://schemas.microsoft.com/office/drawing/2014/main" id="{673E8AB5-E09E-4EA6-8ED3-AE82BDB4AD09}"/>
              </a:ext>
            </a:extLst>
          </p:cNvPr>
          <p:cNvSpPr txBox="1"/>
          <p:nvPr/>
        </p:nvSpPr>
        <p:spPr>
          <a:xfrm>
            <a:off x="2587546" y="1564429"/>
            <a:ext cx="1320170" cy="338554"/>
          </a:xfrm>
          <a:prstGeom prst="rect">
            <a:avLst/>
          </a:prstGeom>
          <a:noFill/>
        </p:spPr>
        <p:txBody>
          <a:bodyPr wrap="none" numCol="1" rtlCol="0">
            <a:spAutoFit/>
          </a:bodyPr>
          <a:lstStyle/>
          <a:p>
            <a:pPr algn="ctr"/>
            <a:r>
              <a:rPr lang="de-DE" altLang="de-DE" sz="1600" dirty="0">
                <a:solidFill>
                  <a:srgbClr val="BFBFBF"/>
                </a:solidFill>
              </a:rPr>
              <a:t>ECONOMICI</a:t>
            </a:r>
          </a:p>
        </p:txBody>
      </p:sp>
      <p:sp>
        <p:nvSpPr>
          <p:cNvPr id="32" name="TextBox 18">
            <a:extLst>
              <a:ext uri="{FF2B5EF4-FFF2-40B4-BE49-F238E27FC236}">
                <a16:creationId xmlns:a16="http://schemas.microsoft.com/office/drawing/2014/main" id="{7FF8C204-8A25-4EF9-9B50-885FB97A3720}"/>
              </a:ext>
            </a:extLst>
          </p:cNvPr>
          <p:cNvSpPr txBox="1"/>
          <p:nvPr/>
        </p:nvSpPr>
        <p:spPr>
          <a:xfrm>
            <a:off x="8262039" y="1553367"/>
            <a:ext cx="1354345" cy="338554"/>
          </a:xfrm>
          <a:prstGeom prst="rect">
            <a:avLst/>
          </a:prstGeom>
          <a:noFill/>
        </p:spPr>
        <p:txBody>
          <a:bodyPr wrap="none" numCol="1" rtlCol="0">
            <a:spAutoFit/>
          </a:bodyPr>
          <a:lstStyle/>
          <a:p>
            <a:pPr algn="ctr"/>
            <a:r>
              <a:rPr lang="de-DE" altLang="de-DE" sz="1600" dirty="0">
                <a:solidFill>
                  <a:srgbClr val="758098"/>
                </a:solidFill>
              </a:rPr>
              <a:t>AMBIENTALI</a:t>
            </a:r>
          </a:p>
        </p:txBody>
      </p:sp>
      <p:sp>
        <p:nvSpPr>
          <p:cNvPr id="33" name="TextBox 17">
            <a:extLst>
              <a:ext uri="{FF2B5EF4-FFF2-40B4-BE49-F238E27FC236}">
                <a16:creationId xmlns:a16="http://schemas.microsoft.com/office/drawing/2014/main" id="{FCB51F70-4168-4C9B-B070-37B198FE6496}"/>
              </a:ext>
            </a:extLst>
          </p:cNvPr>
          <p:cNvSpPr txBox="1"/>
          <p:nvPr/>
        </p:nvSpPr>
        <p:spPr>
          <a:xfrm>
            <a:off x="10356066" y="1585868"/>
            <a:ext cx="1485022" cy="338554"/>
          </a:xfrm>
          <a:prstGeom prst="rect">
            <a:avLst/>
          </a:prstGeom>
          <a:noFill/>
        </p:spPr>
        <p:txBody>
          <a:bodyPr wrap="none" numCol="1" rtlCol="0">
            <a:spAutoFit/>
          </a:bodyPr>
          <a:lstStyle/>
          <a:p>
            <a:pPr algn="ctr"/>
            <a:r>
              <a:rPr lang="de-DE" altLang="de-DE" sz="1600" dirty="0">
                <a:solidFill>
                  <a:srgbClr val="495165"/>
                </a:solidFill>
              </a:rPr>
              <a:t>TECNOLOGICI</a:t>
            </a:r>
          </a:p>
        </p:txBody>
      </p:sp>
    </p:spTree>
    <p:custDataLst>
      <p:tags r:id="rId1"/>
    </p:custDataLst>
    <p:extLst>
      <p:ext uri="{BB962C8B-B14F-4D97-AF65-F5344CB8AC3E}">
        <p14:creationId xmlns:p14="http://schemas.microsoft.com/office/powerpoint/2010/main" val="777200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873044" y="2530519"/>
            <a:ext cx="5431487" cy="430887"/>
          </a:xfrm>
          <a:prstGeom prst="rect">
            <a:avLst/>
          </a:prstGeom>
          <a:noFill/>
        </p:spPr>
        <p:txBody>
          <a:bodyPr wrap="none" lIns="0" tIns="0" rIns="0" bIns="0" numCol="1" rtlCol="0">
            <a:spAutoFit/>
          </a:bodyPr>
          <a:lstStyle/>
          <a:p>
            <a:r>
              <a:rPr lang="de-DE" altLang="de-DE" sz="2800" spc="300" dirty="0"/>
              <a:t>ANALISI DEI CONCORRENTI</a:t>
            </a:r>
          </a:p>
        </p:txBody>
      </p: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875432" y="3245160"/>
            <a:ext cx="5842150" cy="615553"/>
          </a:xfrm>
          <a:prstGeom prst="rect">
            <a:avLst/>
          </a:prstGeom>
          <a:noFill/>
        </p:spPr>
        <p:txBody>
          <a:bodyPr wrap="square" lIns="0" tIns="0" rIns="0" bIns="0" numCol="1" rtlCol="0">
            <a:spAutoFit/>
          </a:bodyPr>
          <a:lstStyle/>
          <a:p>
            <a:pPr rtl="0">
              <a:spcBef>
                <a:spcPts val="0"/>
              </a:spcBef>
              <a:spcAft>
                <a:spcPts val="0"/>
              </a:spcAft>
            </a:pPr>
            <a:r>
              <a:rPr lang="it-IT" sz="2000" b="0" dirty="0">
                <a:solidFill>
                  <a:schemeClr val="tx2">
                    <a:lumMod val="85000"/>
                  </a:schemeClr>
                </a:solidFill>
                <a:effectLst/>
              </a:rPr>
              <a:t>Organizzata dai più grandi in termini di dimensione, fino alle boutique artigianali</a:t>
            </a:r>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63479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a:xfrm>
            <a:off x="890450" y="384048"/>
            <a:ext cx="10722430" cy="866648"/>
          </a:xfrm>
        </p:spPr>
        <p:txBody>
          <a:bodyPr numCol="1"/>
          <a:lstStyle/>
          <a:p>
            <a:r>
              <a:rPr lang="en-US" b="1" dirty="0">
                <a:latin typeface="Helvetica" panose="020B0604020202020204" pitchFamily="34" charset="0"/>
                <a:cs typeface="Helvetica" panose="020B0604020202020204" pitchFamily="34" charset="0"/>
              </a:rPr>
              <a:t>Indice del progetto</a:t>
            </a:r>
          </a:p>
        </p:txBody>
      </p:sp>
      <p:sp>
        <p:nvSpPr>
          <p:cNvPr id="25" name="TextBox 24">
            <a:extLst>
              <a:ext uri="{FF2B5EF4-FFF2-40B4-BE49-F238E27FC236}">
                <a16:creationId xmlns:a16="http://schemas.microsoft.com/office/drawing/2014/main" id="{63A5D89F-7E4B-484F-80BF-9905E5C9AF78}"/>
              </a:ext>
            </a:extLst>
          </p:cNvPr>
          <p:cNvSpPr txBox="1"/>
          <p:nvPr/>
        </p:nvSpPr>
        <p:spPr>
          <a:xfrm>
            <a:off x="2302153" y="1471875"/>
            <a:ext cx="1365758"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cs typeface="Helvetica" panose="020B0604020202020204" pitchFamily="34" charset="0"/>
              </a:rPr>
              <a:t>INTRODUZIONE</a:t>
            </a:r>
          </a:p>
        </p:txBody>
      </p:sp>
      <p:sp>
        <p:nvSpPr>
          <p:cNvPr id="26" name="TextBox 25">
            <a:extLst>
              <a:ext uri="{FF2B5EF4-FFF2-40B4-BE49-F238E27FC236}">
                <a16:creationId xmlns:a16="http://schemas.microsoft.com/office/drawing/2014/main" id="{F492D6CE-8AB5-46B4-8DCC-4CD105CE615F}"/>
              </a:ext>
            </a:extLst>
          </p:cNvPr>
          <p:cNvSpPr txBox="1"/>
          <p:nvPr/>
        </p:nvSpPr>
        <p:spPr>
          <a:xfrm>
            <a:off x="5047362" y="1487976"/>
            <a:ext cx="1226298"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ANALISI SWOT</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1461773862"/>
                  </p:ext>
                </p:extLst>
              </p:nvPr>
            </p:nvGraphicFramePr>
            <p:xfrm>
              <a:off x="5043355" y="1821695"/>
              <a:ext cx="1698343" cy="955318"/>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8"/>
                        <a:stretch>
                          <a:fillRect/>
                        </a:stretch>
                      </p166:blipFill>
                      <p166:spPr xmlns:p166="http://schemas.microsoft.com/office/powerpoint/2016/6/main">
                        <a:xfrm>
                          <a:off x="0" y="0"/>
                          <a:ext cx="1698343" cy="955318"/>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9"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0"/>
              <a:stretch>
                <a:fillRect/>
              </a:stretch>
            </p:blipFill>
            <p:spPr>
              <a:xfrm>
                <a:off x="5043355" y="1821695"/>
                <a:ext cx="1698343" cy="955318"/>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014443921"/>
                  </p:ext>
                </p:extLst>
              </p:nvPr>
            </p:nvGraphicFramePr>
            <p:xfrm>
              <a:off x="8031734" y="1821347"/>
              <a:ext cx="1698342" cy="955317"/>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1"/>
                        <a:stretch>
                          <a:fillRect/>
                        </a:stretch>
                      </p166:blipFill>
                      <p166:spPr xmlns:p166="http://schemas.microsoft.com/office/powerpoint/2016/6/main">
                        <a:xfrm>
                          <a:off x="0" y="0"/>
                          <a:ext cx="1698342" cy="955317"/>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0" name="Section Zoom 9">
                <a:hlinkClick r:id="rId12"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3"/>
              <a:stretch>
                <a:fillRect/>
              </a:stretch>
            </p:blipFill>
            <p:spPr>
              <a:xfrm>
                <a:off x="8031734" y="1821347"/>
                <a:ext cx="1698342" cy="955317"/>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1415719209"/>
                  </p:ext>
                </p:extLst>
              </p:nvPr>
            </p:nvGraphicFramePr>
            <p:xfrm>
              <a:off x="5043355" y="3570041"/>
              <a:ext cx="1698343" cy="955318"/>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4"/>
                        <a:stretch>
                          <a:fillRect/>
                        </a:stretch>
                      </p166:blipFill>
                      <p166:spPr xmlns:p166="http://schemas.microsoft.com/office/powerpoint/2016/6/main">
                        <a:xfrm>
                          <a:off x="0" y="0"/>
                          <a:ext cx="1698343" cy="955318"/>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2" name="Section Zoom 11">
                <a:hlinkClick r:id="rId15"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6"/>
              <a:stretch>
                <a:fillRect/>
              </a:stretch>
            </p:blipFill>
            <p:spPr>
              <a:xfrm>
                <a:off x="5043355" y="3570041"/>
                <a:ext cx="1698343" cy="955318"/>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889736200"/>
                  </p:ext>
                </p:extLst>
              </p:nvPr>
            </p:nvGraphicFramePr>
            <p:xfrm>
              <a:off x="2302153" y="1821694"/>
              <a:ext cx="1463040" cy="822960"/>
            </p:xfrm>
            <a:graphic>
              <a:graphicData uri="http://schemas.microsoft.com/office/powerpoint/2016/slidezoom">
                <pslz:sldZm>
                  <pslz:sldZmObj sldId="258" cId="1577662384">
                    <pslz:zmPr id="{2B1AFEA9-5748-4715-A442-AC3FF983E002}" returnToParent="0" transitionDur="1000">
                      <p166:blipFill xmlns:p166="http://schemas.microsoft.com/office/powerpoint/2016/6/main">
                        <a:blip r:embed="rId1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18"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19"/>
              <a:stretch>
                <a:fillRect/>
              </a:stretch>
            </p:blipFill>
            <p:spPr>
              <a:xfrm>
                <a:off x="2302153" y="182169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2367006985"/>
                  </p:ext>
                </p:extLst>
              </p:nvPr>
            </p:nvGraphicFramePr>
            <p:xfrm>
              <a:off x="2302153" y="3036242"/>
              <a:ext cx="1463040" cy="822960"/>
            </p:xfrm>
            <a:graphic>
              <a:graphicData uri="http://schemas.microsoft.com/office/powerpoint/2016/slidezoom">
                <pslz:sldZm>
                  <pslz:sldZmObj sldId="259" cId="2362446551">
                    <pslz:zmPr id="{963233F1-FE5E-451D-961C-22A20AA01AD4}" returnToParent="0" transitionDur="1000">
                      <p166:blipFill xmlns:p166="http://schemas.microsoft.com/office/powerpoint/2016/6/main">
                        <a:blip r:embed="rId2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1"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2"/>
              <a:stretch>
                <a:fillRect/>
              </a:stretch>
            </p:blipFill>
            <p:spPr>
              <a:xfrm>
                <a:off x="2302153" y="3036242"/>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2517502309"/>
                  </p:ext>
                </p:extLst>
              </p:nvPr>
            </p:nvGraphicFramePr>
            <p:xfrm>
              <a:off x="2302153" y="5468058"/>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2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24"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25"/>
              <a:stretch>
                <a:fillRect/>
              </a:stretch>
            </p:blipFill>
            <p:spPr>
              <a:xfrm>
                <a:off x="2302153" y="5468058"/>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3" name="Anteprima della diapositiva 12">
                <a:extLst>
                  <a:ext uri="{FF2B5EF4-FFF2-40B4-BE49-F238E27FC236}">
                    <a16:creationId xmlns:a16="http://schemas.microsoft.com/office/drawing/2014/main" id="{708125CA-41EE-43C3-A057-948575B8CD6A}"/>
                  </a:ext>
                </a:extLst>
              </p:cNvPr>
              <p:cNvGraphicFramePr>
                <a:graphicFrameLocks noChangeAspect="1"/>
              </p:cNvGraphicFramePr>
              <p:nvPr>
                <p:extLst>
                  <p:ext uri="{D42A27DB-BD31-4B8C-83A1-F6EECF244321}">
                    <p14:modId xmlns:p14="http://schemas.microsoft.com/office/powerpoint/2010/main" val="777228114"/>
                  </p:ext>
                </p:extLst>
              </p:nvPr>
            </p:nvGraphicFramePr>
            <p:xfrm>
              <a:off x="2302154" y="4252150"/>
              <a:ext cx="1463039" cy="822960"/>
            </p:xfrm>
            <a:graphic>
              <a:graphicData uri="http://schemas.microsoft.com/office/powerpoint/2016/slidezoom">
                <pslz:sldZm>
                  <pslz:sldZmObj sldId="282" cId="2054689548">
                    <pslz:zmPr id="{FDC80EC3-C53A-45F9-A388-AD9C79FD42D4}" returnToParent="0" transitionDur="1000">
                      <p166:blipFill xmlns:p166="http://schemas.microsoft.com/office/powerpoint/2016/6/main">
                        <a:blip r:embed="rId26"/>
                        <a:stretch>
                          <a:fillRect/>
                        </a:stretch>
                      </p166:blipFill>
                      <p166:spPr xmlns:p166="http://schemas.microsoft.com/office/powerpoint/2016/6/main">
                        <a:xfrm>
                          <a:off x="0" y="0"/>
                          <a:ext cx="1463039" cy="822960"/>
                        </a:xfrm>
                        <a:prstGeom prst="rect">
                          <a:avLst/>
                        </a:prstGeom>
                        <a:ln>
                          <a:noFill/>
                        </a:ln>
                        <a:effectLst>
                          <a:outerShdw blurRad="63500" sx="103000" sy="103000" algn="tl" rotWithShape="0">
                            <a:schemeClr val="tx1">
                              <a:alpha val="10000"/>
                            </a:schemeClr>
                          </a:outerShdw>
                        </a:effectLst>
                      </p166:spPr>
                    </pslz:zmPr>
                  </pslz:sldZmObj>
                </pslz:sldZm>
              </a:graphicData>
            </a:graphic>
          </p:graphicFrame>
        </mc:Choice>
        <mc:Fallback xmlns="">
          <p:pic>
            <p:nvPicPr>
              <p:cNvPr id="13" name="Anteprima della diapositiva 12">
                <a:hlinkClick r:id="rId27" action="ppaction://hlinksldjump"/>
                <a:extLst>
                  <a:ext uri="{FF2B5EF4-FFF2-40B4-BE49-F238E27FC236}">
                    <a16:creationId xmlns:a16="http://schemas.microsoft.com/office/drawing/2014/main" id="{708125CA-41EE-43C3-A057-948575B8CD6A}"/>
                  </a:ext>
                </a:extLst>
              </p:cNvPr>
              <p:cNvPicPr>
                <a:picLocks noGrp="1" noRot="1" noChangeAspect="1" noMove="1" noResize="1" noEditPoints="1" noAdjustHandles="1" noChangeArrowheads="1" noChangeShapeType="1"/>
              </p:cNvPicPr>
              <p:nvPr/>
            </p:nvPicPr>
            <p:blipFill>
              <a:blip r:embed="rId28"/>
              <a:stretch>
                <a:fillRect/>
              </a:stretch>
            </p:blipFill>
            <p:spPr>
              <a:xfrm>
                <a:off x="2302154" y="4252150"/>
                <a:ext cx="1463039" cy="822960"/>
              </a:xfrm>
              <a:prstGeom prst="rect">
                <a:avLst/>
              </a:prstGeom>
              <a:ln>
                <a:noFill/>
              </a:ln>
              <a:effectLst>
                <a:outerShdw blurRad="63500" sx="103000" sy="103000" algn="tl" rotWithShape="0">
                  <a:schemeClr val="tx1">
                    <a:alpha val="10000"/>
                  </a:schemeClr>
                </a:outerShdw>
              </a:effectLst>
            </p:spPr>
          </p:pic>
        </mc:Fallback>
      </mc:AlternateContent>
      <p:sp>
        <p:nvSpPr>
          <p:cNvPr id="29" name="CasellaDiTesto 28">
            <a:extLst>
              <a:ext uri="{FF2B5EF4-FFF2-40B4-BE49-F238E27FC236}">
                <a16:creationId xmlns:a16="http://schemas.microsoft.com/office/drawing/2014/main" id="{D1185AA9-F588-4F60-AAA5-F932AD39472D}"/>
              </a:ext>
            </a:extLst>
          </p:cNvPr>
          <p:cNvSpPr txBox="1"/>
          <p:nvPr/>
        </p:nvSpPr>
        <p:spPr>
          <a:xfrm>
            <a:off x="810063" y="774073"/>
            <a:ext cx="3329213" cy="307777"/>
          </a:xfrm>
          <a:prstGeom prst="rect">
            <a:avLst/>
          </a:prstGeom>
          <a:noFill/>
        </p:spPr>
        <p:txBody>
          <a:bodyPr wrap="square">
            <a:spAutoFit/>
          </a:bodyPr>
          <a:lstStyle/>
          <a:p>
            <a:r>
              <a:rPr lang="de-DE" altLang="de-DE" sz="1400" kern="0" dirty="0">
                <a:solidFill>
                  <a:schemeClr val="accent1"/>
                </a:solidFill>
              </a:rPr>
              <a:t>LA HOLDING LVMH | LOUIS VUITTON</a:t>
            </a:r>
          </a:p>
        </p:txBody>
      </p:sp>
      <p:sp>
        <p:nvSpPr>
          <p:cNvPr id="22" name="TextBox 25">
            <a:extLst>
              <a:ext uri="{FF2B5EF4-FFF2-40B4-BE49-F238E27FC236}">
                <a16:creationId xmlns:a16="http://schemas.microsoft.com/office/drawing/2014/main" id="{FCCB011E-3247-4FFA-B998-F269A862225D}"/>
              </a:ext>
            </a:extLst>
          </p:cNvPr>
          <p:cNvSpPr txBox="1"/>
          <p:nvPr/>
        </p:nvSpPr>
        <p:spPr>
          <a:xfrm>
            <a:off x="5039347" y="3192662"/>
            <a:ext cx="1295226"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ANALISI PESTEL</a:t>
            </a:r>
          </a:p>
        </p:txBody>
      </p:sp>
      <p:sp>
        <p:nvSpPr>
          <p:cNvPr id="23" name="TextBox 25">
            <a:extLst>
              <a:ext uri="{FF2B5EF4-FFF2-40B4-BE49-F238E27FC236}">
                <a16:creationId xmlns:a16="http://schemas.microsoft.com/office/drawing/2014/main" id="{93E85F93-282B-4F8B-B8B1-8123C3FD6780}"/>
              </a:ext>
            </a:extLst>
          </p:cNvPr>
          <p:cNvSpPr txBox="1"/>
          <p:nvPr/>
        </p:nvSpPr>
        <p:spPr>
          <a:xfrm>
            <a:off x="8035594" y="1495604"/>
            <a:ext cx="2292294"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CONSIDERAZIONI CRITICHE</a:t>
            </a:r>
          </a:p>
        </p:txBody>
      </p:sp>
      <p:sp>
        <p:nvSpPr>
          <p:cNvPr id="24" name="TextBox 25">
            <a:extLst>
              <a:ext uri="{FF2B5EF4-FFF2-40B4-BE49-F238E27FC236}">
                <a16:creationId xmlns:a16="http://schemas.microsoft.com/office/drawing/2014/main" id="{097655B7-FD3E-4EAA-BE3D-66B0CE0E02A6}"/>
              </a:ext>
            </a:extLst>
          </p:cNvPr>
          <p:cNvSpPr txBox="1"/>
          <p:nvPr/>
        </p:nvSpPr>
        <p:spPr>
          <a:xfrm>
            <a:off x="5039347" y="4923663"/>
            <a:ext cx="1242328"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CONCORRENTI</a:t>
            </a:r>
          </a:p>
        </p:txBody>
      </p:sp>
      <p:sp>
        <p:nvSpPr>
          <p:cNvPr id="33" name="TextBox 25">
            <a:extLst>
              <a:ext uri="{FF2B5EF4-FFF2-40B4-BE49-F238E27FC236}">
                <a16:creationId xmlns:a16="http://schemas.microsoft.com/office/drawing/2014/main" id="{E6851DA4-DB8E-4301-90EA-C01AF7F2CEA0}"/>
              </a:ext>
            </a:extLst>
          </p:cNvPr>
          <p:cNvSpPr txBox="1"/>
          <p:nvPr/>
        </p:nvSpPr>
        <p:spPr>
          <a:xfrm>
            <a:off x="8027874" y="3204442"/>
            <a:ext cx="2295500"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UNO SGUARDO AL FUTURO</a:t>
            </a:r>
          </a:p>
        </p:txBody>
      </p:sp>
      <p:sp>
        <p:nvSpPr>
          <p:cNvPr id="35" name="TextBox 25">
            <a:extLst>
              <a:ext uri="{FF2B5EF4-FFF2-40B4-BE49-F238E27FC236}">
                <a16:creationId xmlns:a16="http://schemas.microsoft.com/office/drawing/2014/main" id="{B804E276-FED0-4C73-B0BD-3549F2670D50}"/>
              </a:ext>
            </a:extLst>
          </p:cNvPr>
          <p:cNvSpPr txBox="1"/>
          <p:nvPr/>
        </p:nvSpPr>
        <p:spPr>
          <a:xfrm>
            <a:off x="8035594" y="4920574"/>
            <a:ext cx="1191032"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CONCLUSIONI</a:t>
            </a:r>
          </a:p>
        </p:txBody>
      </p:sp>
      <mc:AlternateContent xmlns:mc="http://schemas.openxmlformats.org/markup-compatibility/2006" xmlns:psez="http://schemas.microsoft.com/office/powerpoint/2016/sectionzoom">
        <mc:Choice Requires="psez">
          <p:graphicFrame>
            <p:nvGraphicFramePr>
              <p:cNvPr id="31" name="Anteprima della sezione 30">
                <a:extLst>
                  <a:ext uri="{FF2B5EF4-FFF2-40B4-BE49-F238E27FC236}">
                    <a16:creationId xmlns:a16="http://schemas.microsoft.com/office/drawing/2014/main" id="{020AFB34-9A77-42FE-95B2-A97EBC92101F}"/>
                  </a:ext>
                </a:extLst>
              </p:cNvPr>
              <p:cNvGraphicFramePr>
                <a:graphicFrameLocks noChangeAspect="1"/>
              </p:cNvGraphicFramePr>
              <p:nvPr>
                <p:extLst>
                  <p:ext uri="{D42A27DB-BD31-4B8C-83A1-F6EECF244321}">
                    <p14:modId xmlns:p14="http://schemas.microsoft.com/office/powerpoint/2010/main" val="609554969"/>
                  </p:ext>
                </p:extLst>
              </p:nvPr>
            </p:nvGraphicFramePr>
            <p:xfrm>
              <a:off x="5043355" y="5332032"/>
              <a:ext cx="1698343" cy="955318"/>
            </p:xfrm>
            <a:graphic>
              <a:graphicData uri="http://schemas.microsoft.com/office/powerpoint/2016/sectionzoom">
                <psez:sectionZm>
                  <psez:sectionZmObj sectionId="{631F43B0-7968-4BF5-98FA-318AC5CA13F0}">
                    <psez:zmPr id="{31203BF2-665D-4E7D-82FD-41EA051691E4}" transitionDur="1000">
                      <p166:blipFill xmlns:p166="http://schemas.microsoft.com/office/powerpoint/2016/6/main">
                        <a:blip r:embed="rId29"/>
                        <a:stretch>
                          <a:fillRect/>
                        </a:stretch>
                      </p166:blipFill>
                      <p166:spPr xmlns:p166="http://schemas.microsoft.com/office/powerpoint/2016/6/main">
                        <a:xfrm>
                          <a:off x="0" y="0"/>
                          <a:ext cx="1698343" cy="955318"/>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31" name="Anteprima della sezione 30">
                <a:hlinkClick r:id="rId30" action="ppaction://hlinksldjump"/>
                <a:extLst>
                  <a:ext uri="{FF2B5EF4-FFF2-40B4-BE49-F238E27FC236}">
                    <a16:creationId xmlns:a16="http://schemas.microsoft.com/office/drawing/2014/main" id="{020AFB34-9A77-42FE-95B2-A97EBC92101F}"/>
                  </a:ext>
                </a:extLst>
              </p:cNvPr>
              <p:cNvPicPr>
                <a:picLocks noGrp="1" noRot="1" noChangeAspect="1" noMove="1" noResize="1" noEditPoints="1" noAdjustHandles="1" noChangeArrowheads="1" noChangeShapeType="1"/>
              </p:cNvPicPr>
              <p:nvPr/>
            </p:nvPicPr>
            <p:blipFill>
              <a:blip r:embed="rId31"/>
              <a:stretch>
                <a:fillRect/>
              </a:stretch>
            </p:blipFill>
            <p:spPr>
              <a:xfrm>
                <a:off x="5043355" y="5332032"/>
                <a:ext cx="1698343" cy="955318"/>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39" name="Anteprima della sezione 38">
                <a:extLst>
                  <a:ext uri="{FF2B5EF4-FFF2-40B4-BE49-F238E27FC236}">
                    <a16:creationId xmlns:a16="http://schemas.microsoft.com/office/drawing/2014/main" id="{45B93C02-8F9E-4A99-94EC-5F65047BAC0C}"/>
                  </a:ext>
                </a:extLst>
              </p:cNvPr>
              <p:cNvGraphicFramePr>
                <a:graphicFrameLocks noChangeAspect="1"/>
              </p:cNvGraphicFramePr>
              <p:nvPr>
                <p:extLst>
                  <p:ext uri="{D42A27DB-BD31-4B8C-83A1-F6EECF244321}">
                    <p14:modId xmlns:p14="http://schemas.microsoft.com/office/powerpoint/2010/main" val="3258963004"/>
                  </p:ext>
                </p:extLst>
              </p:nvPr>
            </p:nvGraphicFramePr>
            <p:xfrm>
              <a:off x="8031734" y="3570041"/>
              <a:ext cx="1698342" cy="955318"/>
            </p:xfrm>
            <a:graphic>
              <a:graphicData uri="http://schemas.microsoft.com/office/powerpoint/2016/sectionzoom">
                <psez:sectionZm>
                  <psez:sectionZmObj sectionId="{D8347770-5590-4D60-AD07-395E00E4A5B4}">
                    <psez:zmPr id="{7EAB6D30-52D7-42F7-803F-1BA06CAC6045}" transitionDur="1000">
                      <p166:blipFill xmlns:p166="http://schemas.microsoft.com/office/powerpoint/2016/6/main">
                        <a:blip r:embed="rId32"/>
                        <a:stretch>
                          <a:fillRect/>
                        </a:stretch>
                      </p166:blipFill>
                      <p166:spPr xmlns:p166="http://schemas.microsoft.com/office/powerpoint/2016/6/main">
                        <a:xfrm>
                          <a:off x="0" y="0"/>
                          <a:ext cx="1698342" cy="955318"/>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39" name="Anteprima della sezione 38">
                <a:hlinkClick r:id="rId33" action="ppaction://hlinksldjump"/>
                <a:extLst>
                  <a:ext uri="{FF2B5EF4-FFF2-40B4-BE49-F238E27FC236}">
                    <a16:creationId xmlns:a16="http://schemas.microsoft.com/office/drawing/2014/main" id="{45B93C02-8F9E-4A99-94EC-5F65047BAC0C}"/>
                  </a:ext>
                </a:extLst>
              </p:cNvPr>
              <p:cNvPicPr>
                <a:picLocks noGrp="1" noRot="1" noChangeAspect="1" noMove="1" noResize="1" noEditPoints="1" noAdjustHandles="1" noChangeArrowheads="1" noChangeShapeType="1"/>
              </p:cNvPicPr>
              <p:nvPr/>
            </p:nvPicPr>
            <p:blipFill>
              <a:blip r:embed="rId34"/>
              <a:stretch>
                <a:fillRect/>
              </a:stretch>
            </p:blipFill>
            <p:spPr>
              <a:xfrm>
                <a:off x="8031734" y="3570041"/>
                <a:ext cx="1698342" cy="955318"/>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41" name="Anteprima della sezione 40">
                <a:extLst>
                  <a:ext uri="{FF2B5EF4-FFF2-40B4-BE49-F238E27FC236}">
                    <a16:creationId xmlns:a16="http://schemas.microsoft.com/office/drawing/2014/main" id="{FFBDF4C2-1055-4733-82D6-6927DE832170}"/>
                  </a:ext>
                </a:extLst>
              </p:cNvPr>
              <p:cNvGraphicFramePr>
                <a:graphicFrameLocks noChangeAspect="1"/>
              </p:cNvGraphicFramePr>
              <p:nvPr>
                <p:extLst>
                  <p:ext uri="{D42A27DB-BD31-4B8C-83A1-F6EECF244321}">
                    <p14:modId xmlns:p14="http://schemas.microsoft.com/office/powerpoint/2010/main" val="742680947"/>
                  </p:ext>
                </p:extLst>
              </p:nvPr>
            </p:nvGraphicFramePr>
            <p:xfrm>
              <a:off x="8031734" y="5329902"/>
              <a:ext cx="1698343" cy="955318"/>
            </p:xfrm>
            <a:graphic>
              <a:graphicData uri="http://schemas.microsoft.com/office/powerpoint/2016/sectionzoom">
                <psez:sectionZm>
                  <psez:sectionZmObj sectionId="{6166B4CC-CA49-40F5-A1F9-C46A2E7E6AAE}">
                    <psez:zmPr id="{26612265-F54F-47A5-8317-893F5E3577C1}" transitionDur="1000">
                      <p166:blipFill xmlns:p166="http://schemas.microsoft.com/office/powerpoint/2016/6/main">
                        <a:blip r:embed="rId35"/>
                        <a:stretch>
                          <a:fillRect/>
                        </a:stretch>
                      </p166:blipFill>
                      <p166:spPr xmlns:p166="http://schemas.microsoft.com/office/powerpoint/2016/6/main">
                        <a:xfrm>
                          <a:off x="0" y="0"/>
                          <a:ext cx="1698343" cy="955318"/>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41" name="Anteprima della sezione 40">
                <a:hlinkClick r:id="rId36" action="ppaction://hlinksldjump"/>
                <a:extLst>
                  <a:ext uri="{FF2B5EF4-FFF2-40B4-BE49-F238E27FC236}">
                    <a16:creationId xmlns:a16="http://schemas.microsoft.com/office/drawing/2014/main" id="{FFBDF4C2-1055-4733-82D6-6927DE832170}"/>
                  </a:ext>
                </a:extLst>
              </p:cNvPr>
              <p:cNvPicPr>
                <a:picLocks noGrp="1" noRot="1" noChangeAspect="1" noMove="1" noResize="1" noEditPoints="1" noAdjustHandles="1" noChangeArrowheads="1" noChangeShapeType="1"/>
              </p:cNvPicPr>
              <p:nvPr/>
            </p:nvPicPr>
            <p:blipFill>
              <a:blip r:embed="rId37"/>
              <a:stretch>
                <a:fillRect/>
              </a:stretch>
            </p:blipFill>
            <p:spPr>
              <a:xfrm>
                <a:off x="8031734" y="5329902"/>
                <a:ext cx="1698343" cy="955318"/>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1"/>
    </p:custDataLst>
    <p:extLst>
      <p:ext uri="{BB962C8B-B14F-4D97-AF65-F5344CB8AC3E}">
        <p14:creationId xmlns:p14="http://schemas.microsoft.com/office/powerpoint/2010/main" val="92879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319820" cy="369332"/>
          </a:xfrm>
          <a:prstGeom prst="rect">
            <a:avLst/>
          </a:prstGeom>
          <a:noFill/>
        </p:spPr>
        <p:txBody>
          <a:bodyPr wrap="none" lIns="0" tIns="0" rIns="0" bIns="0" numCol="1" rtlCol="0">
            <a:spAutoFit/>
          </a:bodyPr>
          <a:lstStyle/>
          <a:p>
            <a:r>
              <a:rPr lang="de-DE" altLang="de-DE" sz="2400" spc="300" dirty="0">
                <a:solidFill>
                  <a:srgbClr val="DF640C"/>
                </a:solidFill>
              </a:rPr>
              <a:t>HOLDING | KERING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591088"/>
            <a:ext cx="4620254" cy="553998"/>
          </a:xfrm>
          <a:prstGeom prst="rect">
            <a:avLst/>
          </a:prstGeom>
          <a:noFill/>
        </p:spPr>
        <p:txBody>
          <a:bodyPr wrap="square" lIns="0" tIns="0" rIns="0" bIns="0" numCol="1" rtlCol="0">
            <a:spAutoFit/>
          </a:bodyPr>
          <a:lstStyle/>
          <a:p>
            <a:r>
              <a:rPr lang="de-DE" altLang="de-DE" dirty="0">
                <a:solidFill>
                  <a:schemeClr val="tx1">
                    <a:lumMod val="75000"/>
                    <a:lumOff val="25000"/>
                  </a:schemeClr>
                </a:solidFill>
              </a:rPr>
              <a:t>I grandi gruppi di alta moda come Kering e Richemont </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rcRect l="29500" r="29500"/>
          <a:stretch/>
        </p:blipFill>
        <p:spPr>
          <a:xfrm>
            <a:off x="-7883" y="0"/>
            <a:ext cx="2244132" cy="6844882"/>
          </a:xfrm>
          <a:prstGeom prst="rect">
            <a:avLst/>
          </a:prstGeom>
          <a:ln>
            <a:noFill/>
          </a:ln>
        </p:spPr>
      </p:pic>
      <p:pic>
        <p:nvPicPr>
          <p:cNvPr id="2" name="Picture 1">
            <a:extLst>
              <a:ext uri="{FF2B5EF4-FFF2-40B4-BE49-F238E27FC236}">
                <a16:creationId xmlns:a16="http://schemas.microsoft.com/office/drawing/2014/main" id="{02164CF7-1A63-40C2-B2E6-74365B04AF9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rcRect l="29635" r="29635"/>
          <a:stretch/>
        </p:blipFill>
        <p:spPr>
          <a:xfrm>
            <a:off x="2236249" y="0"/>
            <a:ext cx="2236254" cy="6858000"/>
          </a:xfrm>
          <a:prstGeom prst="rect">
            <a:avLst/>
          </a:prstGeom>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Lst>
          </a:blip>
          <a:srcRect l="29902" r="29902"/>
          <a:stretch/>
        </p:blipFill>
        <p:spPr>
          <a:xfrm>
            <a:off x="4472503" y="0"/>
            <a:ext cx="2236254" cy="6858000"/>
          </a:xfrm>
          <a:prstGeom prst="rect">
            <a:avLst/>
          </a:prstGeom>
          <a:ln>
            <a:noFill/>
          </a:ln>
        </p:spPr>
      </p:pic>
      <p:sp>
        <p:nvSpPr>
          <p:cNvPr id="22" name="TextBox 21">
            <a:extLst>
              <a:ext uri="{FF2B5EF4-FFF2-40B4-BE49-F238E27FC236}">
                <a16:creationId xmlns:a16="http://schemas.microsoft.com/office/drawing/2014/main" id="{8102AE25-AE6C-41A7-834C-CD89901260F8}"/>
              </a:ext>
            </a:extLst>
          </p:cNvPr>
          <p:cNvSpPr txBox="1"/>
          <p:nvPr/>
        </p:nvSpPr>
        <p:spPr>
          <a:xfrm>
            <a:off x="7353421" y="2927957"/>
            <a:ext cx="3297441" cy="369332"/>
          </a:xfrm>
          <a:prstGeom prst="rect">
            <a:avLst/>
          </a:prstGeom>
          <a:noFill/>
        </p:spPr>
        <p:txBody>
          <a:bodyPr wrap="none" lIns="0" tIns="0" rIns="0" bIns="0" numCol="1" rtlCol="0">
            <a:spAutoFit/>
          </a:bodyPr>
          <a:lstStyle/>
          <a:p>
            <a:r>
              <a:rPr lang="de-DE" altLang="de-DE" sz="2400" spc="300" dirty="0">
                <a:solidFill>
                  <a:srgbClr val="A4BEDC"/>
                </a:solidFill>
              </a:rPr>
              <a:t>AZIENDE | CHANEL</a:t>
            </a:r>
          </a:p>
        </p:txBody>
      </p:sp>
      <p:sp>
        <p:nvSpPr>
          <p:cNvPr id="23" name="TextBox 22">
            <a:extLst>
              <a:ext uri="{FF2B5EF4-FFF2-40B4-BE49-F238E27FC236}">
                <a16:creationId xmlns:a16="http://schemas.microsoft.com/office/drawing/2014/main" id="{AEBF2DC3-8204-435C-A332-8E1567BA1C88}"/>
              </a:ext>
            </a:extLst>
          </p:cNvPr>
          <p:cNvSpPr txBox="1"/>
          <p:nvPr/>
        </p:nvSpPr>
        <p:spPr>
          <a:xfrm>
            <a:off x="7353421" y="3422441"/>
            <a:ext cx="4620254" cy="553998"/>
          </a:xfrm>
          <a:prstGeom prst="rect">
            <a:avLst/>
          </a:prstGeom>
          <a:noFill/>
        </p:spPr>
        <p:txBody>
          <a:bodyPr wrap="square" lIns="0" tIns="0" rIns="0" bIns="0" numCol="1" rtlCol="0">
            <a:spAutoFit/>
          </a:bodyPr>
          <a:lstStyle/>
          <a:p>
            <a:r>
              <a:rPr lang="de-DE" altLang="de-DE" dirty="0">
                <a:solidFill>
                  <a:schemeClr val="tx1">
                    <a:lumMod val="75000"/>
                    <a:lumOff val="25000"/>
                  </a:schemeClr>
                </a:solidFill>
              </a:rPr>
              <a:t>Aziende più piccole, non strutturate in holding, ma molto competitive</a:t>
            </a:r>
          </a:p>
        </p:txBody>
      </p:sp>
      <p:sp>
        <p:nvSpPr>
          <p:cNvPr id="24" name="TextBox 23">
            <a:extLst>
              <a:ext uri="{FF2B5EF4-FFF2-40B4-BE49-F238E27FC236}">
                <a16:creationId xmlns:a16="http://schemas.microsoft.com/office/drawing/2014/main" id="{2CFED16D-8F5D-4D29-A55B-5B4B7626FA4B}"/>
              </a:ext>
            </a:extLst>
          </p:cNvPr>
          <p:cNvSpPr txBox="1"/>
          <p:nvPr/>
        </p:nvSpPr>
        <p:spPr>
          <a:xfrm>
            <a:off x="7353421" y="4759596"/>
            <a:ext cx="3628173" cy="369332"/>
          </a:xfrm>
          <a:prstGeom prst="rect">
            <a:avLst/>
          </a:prstGeom>
          <a:noFill/>
        </p:spPr>
        <p:txBody>
          <a:bodyPr wrap="none" lIns="0" tIns="0" rIns="0" bIns="0" numCol="1" rtlCol="0">
            <a:spAutoFit/>
          </a:bodyPr>
          <a:lstStyle/>
          <a:p>
            <a:r>
              <a:rPr lang="de-DE" altLang="de-DE" sz="2400" spc="300" dirty="0">
                <a:solidFill>
                  <a:srgbClr val="F67F6B"/>
                </a:solidFill>
              </a:rPr>
              <a:t>BOUTIQUE | GOYARD</a:t>
            </a:r>
          </a:p>
        </p:txBody>
      </p:sp>
      <p:sp>
        <p:nvSpPr>
          <p:cNvPr id="25" name="TextBox 24">
            <a:extLst>
              <a:ext uri="{FF2B5EF4-FFF2-40B4-BE49-F238E27FC236}">
                <a16:creationId xmlns:a16="http://schemas.microsoft.com/office/drawing/2014/main" id="{9197EFD4-6489-4164-AB76-879EBB281636}"/>
              </a:ext>
            </a:extLst>
          </p:cNvPr>
          <p:cNvSpPr txBox="1"/>
          <p:nvPr/>
        </p:nvSpPr>
        <p:spPr>
          <a:xfrm>
            <a:off x="7353421" y="5254080"/>
            <a:ext cx="4620254" cy="553998"/>
          </a:xfrm>
          <a:prstGeom prst="rect">
            <a:avLst/>
          </a:prstGeom>
          <a:noFill/>
        </p:spPr>
        <p:txBody>
          <a:bodyPr wrap="square" lIns="0" tIns="0" rIns="0" bIns="0" numCol="1" rtlCol="0">
            <a:spAutoFit/>
          </a:bodyPr>
          <a:lstStyle/>
          <a:p>
            <a:r>
              <a:rPr lang="de-DE" altLang="de-DE" dirty="0">
                <a:solidFill>
                  <a:schemeClr val="tx1">
                    <a:lumMod val="75000"/>
                    <a:lumOff val="25000"/>
                  </a:schemeClr>
                </a:solidFill>
              </a:rPr>
              <a:t>Boutique artigianali che si occupano di prodotti di nicchia</a:t>
            </a:r>
          </a:p>
        </p:txBody>
      </p:sp>
    </p:spTree>
    <p:custDataLst>
      <p:tags r:id="rId1"/>
    </p:custDataLst>
    <p:extLst>
      <p:ext uri="{BB962C8B-B14F-4D97-AF65-F5344CB8AC3E}">
        <p14:creationId xmlns:p14="http://schemas.microsoft.com/office/powerpoint/2010/main" val="17635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4309884" cy="369332"/>
          </a:xfrm>
          <a:prstGeom prst="rect">
            <a:avLst/>
          </a:prstGeom>
          <a:noFill/>
        </p:spPr>
        <p:txBody>
          <a:bodyPr wrap="square" lIns="0" tIns="0" rIns="0" bIns="0" numCol="1" rtlCol="0">
            <a:spAutoFit/>
          </a:bodyPr>
          <a:lstStyle/>
          <a:p>
            <a:r>
              <a:rPr lang="de-DE" altLang="de-DE" sz="2400" spc="300" dirty="0">
                <a:solidFill>
                  <a:srgbClr val="DF640C"/>
                </a:solidFill>
              </a:rPr>
              <a:t>KERING | RICHEMONT</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2025922"/>
            <a:ext cx="4309884" cy="3046988"/>
          </a:xfrm>
          <a:prstGeom prst="rect">
            <a:avLst/>
          </a:prstGeom>
          <a:noFill/>
        </p:spPr>
        <p:txBody>
          <a:bodyPr wrap="square" lIns="0" tIns="0" rIns="0" bIns="0" numCol="1" rtlCol="0">
            <a:spAutoFit/>
          </a:bodyPr>
          <a:lstStyle/>
          <a:p>
            <a:pPr rtl="0" fontAlgn="base">
              <a:spcBef>
                <a:spcPts val="0"/>
              </a:spcBef>
              <a:spcAft>
                <a:spcPts val="0"/>
              </a:spcAft>
            </a:pPr>
            <a:r>
              <a:rPr lang="it-IT" sz="1800" b="0" i="0" u="none" strike="noStrike" dirty="0">
                <a:effectLst/>
              </a:rPr>
              <a:t>Il gruppo Kering possiede molti marchi importanti come </a:t>
            </a:r>
            <a:r>
              <a:rPr lang="it-IT" b="0" u="none" strike="noStrike" dirty="0">
                <a:effectLst/>
              </a:rPr>
              <a:t>Gucci, Balenciaga, Alexander McQueen e Bottega Veneta</a:t>
            </a:r>
            <a:r>
              <a:rPr lang="it-IT" sz="1800" b="0" i="0" u="none" strike="noStrike" dirty="0">
                <a:effectLst/>
              </a:rPr>
              <a:t>. </a:t>
            </a:r>
          </a:p>
          <a:p>
            <a:pPr rtl="0" fontAlgn="base">
              <a:spcBef>
                <a:spcPts val="0"/>
              </a:spcBef>
              <a:spcAft>
                <a:spcPts val="0"/>
              </a:spcAft>
            </a:pPr>
            <a:r>
              <a:rPr lang="it-IT" sz="1800" b="0" i="0" u="none" strike="noStrike" dirty="0">
                <a:effectLst/>
              </a:rPr>
              <a:t>È considerato il maggior competitor di LV perché vendono prodotti molto simili. </a:t>
            </a:r>
          </a:p>
          <a:p>
            <a:pPr rtl="0" fontAlgn="base">
              <a:spcBef>
                <a:spcPts val="0"/>
              </a:spcBef>
              <a:spcAft>
                <a:spcPts val="0"/>
              </a:spcAft>
            </a:pPr>
            <a:endParaRPr lang="it-IT" dirty="0"/>
          </a:p>
          <a:p>
            <a:pPr rtl="0" fontAlgn="base">
              <a:spcBef>
                <a:spcPts val="0"/>
              </a:spcBef>
              <a:spcAft>
                <a:spcPts val="0"/>
              </a:spcAft>
            </a:pPr>
            <a:r>
              <a:rPr lang="it-IT" sz="1800" b="0" i="0" u="none" strike="noStrike" dirty="0">
                <a:effectLst/>
              </a:rPr>
              <a:t>Il gruppo Richemont è la seconda holding che compete maggiormente con LV e possiede marchi importanti nel settore degli orologi e gioielli, come Cartier, Buccellati e IWC. </a:t>
            </a: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t="9254" b="9254"/>
          <a:stretch/>
        </p:blipFill>
        <p:spPr>
          <a:xfrm>
            <a:off x="-20756" y="0"/>
            <a:ext cx="6729513" cy="6858001"/>
          </a:xfrm>
          <a:prstGeom prst="rect">
            <a:avLst/>
          </a:prstGeom>
          <a:ln>
            <a:noFill/>
          </a:ln>
        </p:spPr>
      </p:pic>
    </p:spTree>
    <p:custDataLst>
      <p:tags r:id="rId1"/>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4309884" cy="369332"/>
          </a:xfrm>
          <a:prstGeom prst="rect">
            <a:avLst/>
          </a:prstGeom>
          <a:noFill/>
        </p:spPr>
        <p:txBody>
          <a:bodyPr wrap="square" lIns="0" tIns="0" rIns="0" bIns="0" numCol="1" rtlCol="0">
            <a:spAutoFit/>
          </a:bodyPr>
          <a:lstStyle/>
          <a:p>
            <a:r>
              <a:rPr lang="de-DE" altLang="de-DE" sz="2400" spc="300" dirty="0">
                <a:solidFill>
                  <a:srgbClr val="A4BEDC"/>
                </a:solidFill>
              </a:rPr>
              <a:t>CHANEL | HERMÉS</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3877985"/>
          </a:xfrm>
          <a:prstGeom prst="rect">
            <a:avLst/>
          </a:prstGeom>
          <a:noFill/>
        </p:spPr>
        <p:txBody>
          <a:bodyPr wrap="square" lIns="0" tIns="0" rIns="0" bIns="0" numCol="1" rtlCol="0">
            <a:spAutoFit/>
          </a:bodyPr>
          <a:lstStyle/>
          <a:p>
            <a:r>
              <a:rPr lang="it-IT" sz="1800" b="0" i="0" u="none" strike="noStrike" dirty="0">
                <a:effectLst/>
              </a:rPr>
              <a:t>Chanel è un marchio di lusso francese specializzato in alta moda, </a:t>
            </a:r>
            <a:r>
              <a:rPr lang="it-IT" dirty="0"/>
              <a:t>cosmetici </a:t>
            </a:r>
            <a:r>
              <a:rPr lang="it-IT" sz="1800" b="0" i="0" u="none" strike="noStrike" dirty="0">
                <a:effectLst/>
              </a:rPr>
              <a:t>e accessori di lusso. </a:t>
            </a:r>
          </a:p>
          <a:p>
            <a:r>
              <a:rPr lang="it-IT" dirty="0"/>
              <a:t>Il brand ha come punto di forza la persistenza dei propri negozi in tutto il mondo, circa 200.</a:t>
            </a:r>
            <a:endParaRPr lang="it-IT" sz="1800" b="0" i="0" u="none" strike="noStrike" dirty="0">
              <a:effectLst/>
            </a:endParaRPr>
          </a:p>
          <a:p>
            <a:endParaRPr lang="it-IT" sz="1800" b="0" i="0" u="none" strike="noStrike" dirty="0">
              <a:effectLst/>
            </a:endParaRPr>
          </a:p>
          <a:p>
            <a:r>
              <a:rPr lang="it-IT" sz="1800" b="0" i="0" u="none" strike="noStrike" dirty="0">
                <a:effectLst/>
              </a:rPr>
              <a:t>Hermès è uno dei nomi di lusso più prestigiosi del settore. Nel corso degli anni si è guadagnato la fama nella creazione di prodotti in pelle di altissima qualità. Il brand è rinomato per prodotti unici e personalizzati, soddisfando le richieste insolite dei propri clienti. </a:t>
            </a:r>
            <a:endParaRPr lang="de-DE" altLang="de-DE" sz="2400" dirty="0"/>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t="9206" b="9206"/>
          <a:stretch/>
        </p:blipFill>
        <p:spPr>
          <a:xfrm>
            <a:off x="0" y="0"/>
            <a:ext cx="6729512" cy="6858000"/>
          </a:xfrm>
          <a:prstGeom prst="rect">
            <a:avLst/>
          </a:prstGeom>
        </p:spPr>
      </p:pic>
    </p:spTree>
    <p:custDataLst>
      <p:tags r:id="rId1"/>
    </p:custDataLst>
    <p:extLst>
      <p:ext uri="{BB962C8B-B14F-4D97-AF65-F5344CB8AC3E}">
        <p14:creationId xmlns:p14="http://schemas.microsoft.com/office/powerpoint/2010/main" val="3754877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4309884" cy="338554"/>
          </a:xfrm>
          <a:prstGeom prst="rect">
            <a:avLst/>
          </a:prstGeom>
          <a:noFill/>
        </p:spPr>
        <p:txBody>
          <a:bodyPr wrap="square" lIns="0" tIns="0" rIns="0" bIns="0" numCol="1" rtlCol="0">
            <a:spAutoFit/>
          </a:bodyPr>
          <a:lstStyle/>
          <a:p>
            <a:r>
              <a:rPr lang="de-DE" altLang="de-DE" sz="2200" spc="300" dirty="0">
                <a:solidFill>
                  <a:srgbClr val="F67F6B"/>
                </a:solidFill>
              </a:rPr>
              <a:t>GOYARD | FAURÉ LA PAGE</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4308872"/>
          </a:xfrm>
          <a:prstGeom prst="rect">
            <a:avLst/>
          </a:prstGeom>
          <a:noFill/>
        </p:spPr>
        <p:txBody>
          <a:bodyPr wrap="square" lIns="0" tIns="0" rIns="0" bIns="0" numCol="1" rtlCol="0">
            <a:spAutoFit/>
          </a:bodyPr>
          <a:lstStyle/>
          <a:p>
            <a:pPr rtl="0" fontAlgn="base">
              <a:spcBef>
                <a:spcPts val="0"/>
              </a:spcBef>
              <a:spcAft>
                <a:spcPts val="0"/>
              </a:spcAft>
            </a:pPr>
            <a:r>
              <a:rPr lang="it-IT" sz="1800" b="0" i="0" u="none" strike="noStrike" dirty="0">
                <a:effectLst/>
              </a:rPr>
              <a:t>Goyard e Fauré la </a:t>
            </a:r>
            <a:r>
              <a:rPr lang="it-IT" dirty="0"/>
              <a:t>Page sono</a:t>
            </a:r>
            <a:r>
              <a:rPr lang="it-IT" sz="1800" b="0" i="0" u="none" strike="noStrike" dirty="0">
                <a:effectLst/>
              </a:rPr>
              <a:t> concorrenti di Louis Vuitton solo per una piccola fetta di mercato e producono oggetti di piccola pelletteria, come borse, portafogli e cinture. </a:t>
            </a:r>
          </a:p>
          <a:p>
            <a:pPr rtl="0" fontAlgn="base">
              <a:spcBef>
                <a:spcPts val="0"/>
              </a:spcBef>
              <a:spcAft>
                <a:spcPts val="0"/>
              </a:spcAft>
            </a:pPr>
            <a:endParaRPr lang="it-IT" sz="1400" dirty="0"/>
          </a:p>
          <a:p>
            <a:pPr rtl="0" fontAlgn="base">
              <a:spcBef>
                <a:spcPts val="0"/>
              </a:spcBef>
              <a:spcAft>
                <a:spcPts val="0"/>
              </a:spcAft>
            </a:pPr>
            <a:r>
              <a:rPr lang="it-IT" sz="1800" b="0" i="0" u="none" strike="noStrike" dirty="0">
                <a:effectLst/>
              </a:rPr>
              <a:t>Nonostante occupino solamente una nicchia del mercato di Louis Vuitton, a volte vengono preferiti poiché risultano innovativi sul design dei prodotti e sull’esclusività dei brand che rappresentano. </a:t>
            </a:r>
          </a:p>
          <a:p>
            <a:pPr rtl="0" fontAlgn="base">
              <a:spcBef>
                <a:spcPts val="0"/>
              </a:spcBef>
              <a:spcAft>
                <a:spcPts val="0"/>
              </a:spcAft>
            </a:pPr>
            <a:endParaRPr lang="it-IT" sz="1400" dirty="0"/>
          </a:p>
          <a:p>
            <a:pPr rtl="0" fontAlgn="base">
              <a:spcBef>
                <a:spcPts val="0"/>
              </a:spcBef>
              <a:spcAft>
                <a:spcPts val="0"/>
              </a:spcAft>
            </a:pPr>
            <a:r>
              <a:rPr lang="it-IT" dirty="0"/>
              <a:t>La debolezza di questi brand è la capacità produttiva limitata rispetto ai competitors.</a:t>
            </a:r>
            <a:endParaRPr lang="it-IT" sz="1800" b="0" i="0" u="none" strike="noStrike" dirty="0">
              <a:effectLst/>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rotWithShape="1">
          <a:blip r:embed="rId7"/>
          <a:srcRect b="17328"/>
          <a:stretch/>
        </p:blipFill>
        <p:spPr>
          <a:xfrm>
            <a:off x="0" y="0"/>
            <a:ext cx="6729512" cy="6858000"/>
          </a:xfrm>
          <a:prstGeom prst="rect">
            <a:avLst/>
          </a:prstGeom>
        </p:spPr>
      </p:pic>
    </p:spTree>
    <p:custDataLst>
      <p:tags r:id="rId1"/>
    </p:custDataLst>
    <p:extLst>
      <p:ext uri="{BB962C8B-B14F-4D97-AF65-F5344CB8AC3E}">
        <p14:creationId xmlns:p14="http://schemas.microsoft.com/office/powerpoint/2010/main" val="2360470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15212" y="1398588"/>
            <a:ext cx="12207212" cy="394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Rounded Corners 1">
            <a:extLst>
              <a:ext uri="{FF2B5EF4-FFF2-40B4-BE49-F238E27FC236}">
                <a16:creationId xmlns:a16="http://schemas.microsoft.com/office/drawing/2014/main" id="{E71DBBAC-A4DB-4241-BBBE-68B579F06E4E}"/>
              </a:ext>
            </a:extLst>
          </p:cNvPr>
          <p:cNvSpPr/>
          <p:nvPr/>
        </p:nvSpPr>
        <p:spPr>
          <a:xfrm rot="16200000">
            <a:off x="532502" y="3598003"/>
            <a:ext cx="1643199"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Rectangle: Rounded Corners 7">
            <a:extLst>
              <a:ext uri="{FF2B5EF4-FFF2-40B4-BE49-F238E27FC236}">
                <a16:creationId xmlns:a16="http://schemas.microsoft.com/office/drawing/2014/main" id="{94C6CC0D-CCA1-4D1B-8F0B-B2360E4F60AD}"/>
              </a:ext>
            </a:extLst>
          </p:cNvPr>
          <p:cNvSpPr/>
          <p:nvPr/>
        </p:nvSpPr>
        <p:spPr>
          <a:xfrm rot="16200000">
            <a:off x="1109773"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36" name="Group 35">
            <a:extLst>
              <a:ext uri="{FF2B5EF4-FFF2-40B4-BE49-F238E27FC236}">
                <a16:creationId xmlns:a16="http://schemas.microsoft.com/office/drawing/2014/main" id="{EC4E90C8-4617-429E-8E1D-5725A5231234}"/>
              </a:ext>
            </a:extLst>
          </p:cNvPr>
          <p:cNvGrpSpPr/>
          <p:nvPr/>
        </p:nvGrpSpPr>
        <p:grpSpPr>
          <a:xfrm>
            <a:off x="2249541" y="1972679"/>
            <a:ext cx="279400" cy="2586623"/>
            <a:chOff x="2170531" y="1779289"/>
            <a:chExt cx="279400" cy="2780014"/>
          </a:xfrm>
        </p:grpSpPr>
        <p:sp>
          <p:nvSpPr>
            <p:cNvPr id="3" name="Rectangle: Rounded Corners 2">
              <a:extLst>
                <a:ext uri="{FF2B5EF4-FFF2-40B4-BE49-F238E27FC236}">
                  <a16:creationId xmlns:a16="http://schemas.microsoft.com/office/drawing/2014/main" id="{CDF45C45-3CD3-4801-9A49-1AE1B3E0BD09}"/>
                </a:ext>
              </a:extLst>
            </p:cNvPr>
            <p:cNvSpPr/>
            <p:nvPr/>
          </p:nvSpPr>
          <p:spPr>
            <a:xfrm rot="16200000">
              <a:off x="920224" y="3029596"/>
              <a:ext cx="2780014" cy="279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rot="16200000">
              <a:off x="1925965" y="4035337"/>
              <a:ext cx="768531" cy="2794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grpSp>
      <p:sp>
        <p:nvSpPr>
          <p:cNvPr id="4" name="Rectangle: Rounded Corners 3">
            <a:extLst>
              <a:ext uri="{FF2B5EF4-FFF2-40B4-BE49-F238E27FC236}">
                <a16:creationId xmlns:a16="http://schemas.microsoft.com/office/drawing/2014/main" id="{260CCF74-8EFF-41E2-856C-DE05305536F0}"/>
              </a:ext>
            </a:extLst>
          </p:cNvPr>
          <p:cNvSpPr/>
          <p:nvPr/>
        </p:nvSpPr>
        <p:spPr>
          <a:xfrm rot="16200000">
            <a:off x="2492516" y="3487739"/>
            <a:ext cx="1863728"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rot="16200000">
            <a:off x="3180051"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rot="16200000">
            <a:off x="3861030" y="3821113"/>
            <a:ext cx="1196978"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11" name="Rectangle: Rounded Corners 10">
            <a:extLst>
              <a:ext uri="{FF2B5EF4-FFF2-40B4-BE49-F238E27FC236}">
                <a16:creationId xmlns:a16="http://schemas.microsoft.com/office/drawing/2014/main" id="{C77D6D64-7835-4C9E-9EC7-AD2FAE1D0A89}"/>
              </a:ext>
            </a:extLst>
          </p:cNvPr>
          <p:cNvSpPr/>
          <p:nvPr/>
        </p:nvSpPr>
        <p:spPr>
          <a:xfrm rot="16200000">
            <a:off x="4241748" y="4201831"/>
            <a:ext cx="43554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rot="16200000">
            <a:off x="5035018" y="3959962"/>
            <a:ext cx="91928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rot="16200000">
            <a:off x="5367591" y="4292535"/>
            <a:ext cx="254134"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TextBox 15">
            <a:extLst>
              <a:ext uri="{FF2B5EF4-FFF2-40B4-BE49-F238E27FC236}">
                <a16:creationId xmlns:a16="http://schemas.microsoft.com/office/drawing/2014/main" id="{60E77A64-C231-462B-8AE5-3DE3F4381661}"/>
              </a:ext>
            </a:extLst>
          </p:cNvPr>
          <p:cNvSpPr txBox="1"/>
          <p:nvPr/>
        </p:nvSpPr>
        <p:spPr>
          <a:xfrm>
            <a:off x="1059108" y="4708658"/>
            <a:ext cx="590226" cy="369332"/>
          </a:xfrm>
          <a:prstGeom prst="rect">
            <a:avLst/>
          </a:prstGeom>
          <a:noFill/>
        </p:spPr>
        <p:txBody>
          <a:bodyPr wrap="none" numCol="1" rtlCol="0">
            <a:spAutoFit/>
          </a:bodyPr>
          <a:lstStyle/>
          <a:p>
            <a:r>
              <a:rPr lang="de-DE" altLang="de-DE" dirty="0">
                <a:solidFill>
                  <a:schemeClr val="bg1"/>
                </a:solidFill>
              </a:rPr>
              <a:t>KER</a:t>
            </a:r>
          </a:p>
        </p:txBody>
      </p:sp>
      <p:sp>
        <p:nvSpPr>
          <p:cNvPr id="17" name="TextBox 16">
            <a:extLst>
              <a:ext uri="{FF2B5EF4-FFF2-40B4-BE49-F238E27FC236}">
                <a16:creationId xmlns:a16="http://schemas.microsoft.com/office/drawing/2014/main" id="{B0F81737-8F31-4A8E-BD67-371239781EC6}"/>
              </a:ext>
            </a:extLst>
          </p:cNvPr>
          <p:cNvSpPr txBox="1"/>
          <p:nvPr/>
        </p:nvSpPr>
        <p:spPr>
          <a:xfrm>
            <a:off x="2014502" y="4711282"/>
            <a:ext cx="814262" cy="369332"/>
          </a:xfrm>
          <a:prstGeom prst="rect">
            <a:avLst/>
          </a:prstGeom>
          <a:noFill/>
        </p:spPr>
        <p:txBody>
          <a:bodyPr wrap="none" numCol="1" rtlCol="0">
            <a:spAutoFit/>
          </a:bodyPr>
          <a:lstStyle/>
          <a:p>
            <a:r>
              <a:rPr lang="de-DE" altLang="de-DE" dirty="0">
                <a:solidFill>
                  <a:schemeClr val="accent2">
                    <a:lumMod val="50000"/>
                  </a:schemeClr>
                </a:solidFill>
              </a:rPr>
              <a:t>LVMH</a:t>
            </a:r>
          </a:p>
        </p:txBody>
      </p:sp>
      <p:sp>
        <p:nvSpPr>
          <p:cNvPr id="18" name="TextBox 17">
            <a:extLst>
              <a:ext uri="{FF2B5EF4-FFF2-40B4-BE49-F238E27FC236}">
                <a16:creationId xmlns:a16="http://schemas.microsoft.com/office/drawing/2014/main" id="{3EEC6E30-96E9-45C9-B40D-9488543762D3}"/>
              </a:ext>
            </a:extLst>
          </p:cNvPr>
          <p:cNvSpPr txBox="1"/>
          <p:nvPr/>
        </p:nvSpPr>
        <p:spPr>
          <a:xfrm>
            <a:off x="3119909" y="4711282"/>
            <a:ext cx="587020" cy="369332"/>
          </a:xfrm>
          <a:prstGeom prst="rect">
            <a:avLst/>
          </a:prstGeom>
          <a:noFill/>
        </p:spPr>
        <p:txBody>
          <a:bodyPr wrap="none" numCol="1" rtlCol="0">
            <a:spAutoFit/>
          </a:bodyPr>
          <a:lstStyle/>
          <a:p>
            <a:r>
              <a:rPr lang="de-DE" altLang="de-DE" dirty="0">
                <a:solidFill>
                  <a:schemeClr val="bg1"/>
                </a:solidFill>
              </a:rPr>
              <a:t>CFR</a:t>
            </a:r>
          </a:p>
        </p:txBody>
      </p:sp>
      <p:sp>
        <p:nvSpPr>
          <p:cNvPr id="19" name="TextBox 18">
            <a:extLst>
              <a:ext uri="{FF2B5EF4-FFF2-40B4-BE49-F238E27FC236}">
                <a16:creationId xmlns:a16="http://schemas.microsoft.com/office/drawing/2014/main" id="{E6904C72-21A8-412E-9233-0E9DFFB01645}"/>
              </a:ext>
            </a:extLst>
          </p:cNvPr>
          <p:cNvSpPr txBox="1"/>
          <p:nvPr/>
        </p:nvSpPr>
        <p:spPr>
          <a:xfrm>
            <a:off x="4125933" y="4708658"/>
            <a:ext cx="667170" cy="369332"/>
          </a:xfrm>
          <a:prstGeom prst="rect">
            <a:avLst/>
          </a:prstGeom>
          <a:noFill/>
        </p:spPr>
        <p:txBody>
          <a:bodyPr wrap="none" numCol="1" rtlCol="0">
            <a:spAutoFit/>
          </a:bodyPr>
          <a:lstStyle/>
          <a:p>
            <a:r>
              <a:rPr lang="de-DE" altLang="de-DE" dirty="0">
                <a:solidFill>
                  <a:schemeClr val="bg1"/>
                </a:solidFill>
              </a:rPr>
              <a:t>RMS</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8687828" cy="461665"/>
          </a:xfrm>
          <a:prstGeom prst="rect">
            <a:avLst/>
          </a:prstGeom>
          <a:noFill/>
        </p:spPr>
        <p:txBody>
          <a:bodyPr wrap="none" numCol="1" rtlCol="0">
            <a:spAutoFit/>
          </a:bodyPr>
          <a:lstStyle/>
          <a:p>
            <a:r>
              <a:rPr lang="de-DE" altLang="de-DE" sz="2400" spc="300" dirty="0">
                <a:solidFill>
                  <a:schemeClr val="accent5"/>
                </a:solidFill>
              </a:rPr>
              <a:t>ANALISI DEI CONCORRENTI | LATO FINANZIARIO</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716489"/>
            <a:ext cx="11127377" cy="276999"/>
          </a:xfrm>
          <a:prstGeom prst="rect">
            <a:avLst/>
          </a:prstGeom>
          <a:noFill/>
        </p:spPr>
        <p:txBody>
          <a:bodyPr wrap="square" lIns="0" tIns="0" rIns="0" bIns="0" numCol="1" rtlCol="0">
            <a:spAutoFit/>
          </a:bodyPr>
          <a:lstStyle/>
          <a:p>
            <a:r>
              <a:rPr lang="de-DE" altLang="de-DE" dirty="0">
                <a:solidFill>
                  <a:srgbClr val="BFBFBF"/>
                </a:solidFill>
              </a:rPr>
              <a:t>Fatturato 2020 </a:t>
            </a:r>
            <a:r>
              <a:rPr lang="de-DE" altLang="de-DE" dirty="0">
                <a:solidFill>
                  <a:schemeClr val="tx1">
                    <a:lumMod val="75000"/>
                    <a:lumOff val="25000"/>
                  </a:schemeClr>
                </a:solidFill>
              </a:rPr>
              <a:t>| </a:t>
            </a:r>
            <a:r>
              <a:rPr lang="de-DE" altLang="de-DE" dirty="0">
                <a:solidFill>
                  <a:srgbClr val="7D88A1"/>
                </a:solidFill>
              </a:rPr>
              <a:t>Fatturato 2019</a:t>
            </a:r>
          </a:p>
        </p:txBody>
      </p:sp>
      <p:sp>
        <p:nvSpPr>
          <p:cNvPr id="38" name="TextBox 37">
            <a:extLst>
              <a:ext uri="{FF2B5EF4-FFF2-40B4-BE49-F238E27FC236}">
                <a16:creationId xmlns:a16="http://schemas.microsoft.com/office/drawing/2014/main" id="{B598857C-2CE9-4D3B-A97A-038D6AF08394}"/>
              </a:ext>
            </a:extLst>
          </p:cNvPr>
          <p:cNvSpPr txBox="1"/>
          <p:nvPr/>
        </p:nvSpPr>
        <p:spPr>
          <a:xfrm>
            <a:off x="6842629" y="1937209"/>
            <a:ext cx="4560159" cy="369332"/>
          </a:xfrm>
          <a:prstGeom prst="rect">
            <a:avLst/>
          </a:prstGeom>
          <a:noFill/>
        </p:spPr>
        <p:txBody>
          <a:bodyPr wrap="none" lIns="0" tIns="0" rIns="0" bIns="0" numCol="1" rtlCol="0">
            <a:spAutoFit/>
          </a:bodyPr>
          <a:lstStyle/>
          <a:p>
            <a:r>
              <a:rPr lang="de-DE" altLang="de-DE" sz="2400" spc="300" dirty="0">
                <a:solidFill>
                  <a:schemeClr val="accent5"/>
                </a:solidFill>
              </a:rPr>
              <a:t>FATTURATI A CONFRONTO</a:t>
            </a:r>
          </a:p>
        </p:txBody>
      </p:sp>
      <p:sp>
        <p:nvSpPr>
          <p:cNvPr id="39" name="TextBox 38">
            <a:extLst>
              <a:ext uri="{FF2B5EF4-FFF2-40B4-BE49-F238E27FC236}">
                <a16:creationId xmlns:a16="http://schemas.microsoft.com/office/drawing/2014/main" id="{EA1CB32F-6B7E-43DC-9233-808F1414715B}"/>
              </a:ext>
            </a:extLst>
          </p:cNvPr>
          <p:cNvSpPr txBox="1"/>
          <p:nvPr/>
        </p:nvSpPr>
        <p:spPr>
          <a:xfrm>
            <a:off x="6842629" y="2429815"/>
            <a:ext cx="4132260" cy="2769989"/>
          </a:xfrm>
          <a:prstGeom prst="rect">
            <a:avLst/>
          </a:prstGeom>
          <a:noFill/>
        </p:spPr>
        <p:txBody>
          <a:bodyPr wrap="square" lIns="0" tIns="0" rIns="0" bIns="0" numCol="1" rtlCol="0">
            <a:spAutoFit/>
          </a:bodyPr>
          <a:lstStyle/>
          <a:p>
            <a:r>
              <a:rPr lang="en-US" dirty="0">
                <a:solidFill>
                  <a:schemeClr val="bg1"/>
                </a:solidFill>
              </a:rPr>
              <a:t>Tutte le aziende del settore dell’alta moda hanno subito gravi perdite a causa della pandemia da COVID-19 nel 2020, tranne </a:t>
            </a:r>
            <a:r>
              <a:rPr lang="en-US" dirty="0">
                <a:solidFill>
                  <a:schemeClr val="accent2">
                    <a:lumMod val="75000"/>
                  </a:schemeClr>
                </a:solidFill>
              </a:rPr>
              <a:t>LVMH</a:t>
            </a:r>
            <a:r>
              <a:rPr lang="en-US" dirty="0">
                <a:solidFill>
                  <a:srgbClr val="353B48"/>
                </a:solidFill>
              </a:rPr>
              <a:t>, </a:t>
            </a:r>
            <a:r>
              <a:rPr lang="en-US" dirty="0" err="1">
                <a:solidFill>
                  <a:srgbClr val="353B48"/>
                </a:solidFill>
              </a:rPr>
              <a:t>che</a:t>
            </a:r>
            <a:r>
              <a:rPr lang="en-US" dirty="0">
                <a:solidFill>
                  <a:srgbClr val="353B48"/>
                </a:solidFill>
              </a:rPr>
              <a:t> ha </a:t>
            </a:r>
            <a:r>
              <a:rPr lang="en-US" dirty="0" err="1">
                <a:solidFill>
                  <a:srgbClr val="353B48"/>
                </a:solidFill>
              </a:rPr>
              <a:t>aumentato</a:t>
            </a:r>
            <a:r>
              <a:rPr lang="en-US" dirty="0">
                <a:solidFill>
                  <a:srgbClr val="353B48"/>
                </a:solidFill>
              </a:rPr>
              <a:t> il proprio </a:t>
            </a:r>
            <a:r>
              <a:rPr lang="en-US" dirty="0" err="1">
                <a:solidFill>
                  <a:srgbClr val="353B48"/>
                </a:solidFill>
              </a:rPr>
              <a:t>fatturato</a:t>
            </a:r>
            <a:r>
              <a:rPr lang="en-US" dirty="0">
                <a:solidFill>
                  <a:srgbClr val="353B48"/>
                </a:solidFill>
              </a:rPr>
              <a:t>, rispetto </a:t>
            </a:r>
            <a:r>
              <a:rPr lang="en-US" dirty="0" err="1">
                <a:solidFill>
                  <a:srgbClr val="353B48"/>
                </a:solidFill>
              </a:rPr>
              <a:t>all’anno</a:t>
            </a:r>
            <a:r>
              <a:rPr lang="en-US" dirty="0">
                <a:solidFill>
                  <a:srgbClr val="353B48"/>
                </a:solidFill>
              </a:rPr>
              <a:t> </a:t>
            </a:r>
            <a:r>
              <a:rPr lang="en-US" dirty="0" err="1">
                <a:solidFill>
                  <a:srgbClr val="353B48"/>
                </a:solidFill>
              </a:rPr>
              <a:t>precedente</a:t>
            </a:r>
            <a:r>
              <a:rPr lang="en-US" dirty="0">
                <a:solidFill>
                  <a:schemeClr val="bg1"/>
                </a:solidFill>
              </a:rPr>
              <a:t>.</a:t>
            </a:r>
          </a:p>
          <a:p>
            <a:endParaRPr lang="en-US" sz="1600" dirty="0">
              <a:solidFill>
                <a:schemeClr val="bg1"/>
              </a:solidFill>
            </a:endParaRPr>
          </a:p>
          <a:p>
            <a:r>
              <a:rPr lang="en-US" dirty="0">
                <a:solidFill>
                  <a:schemeClr val="bg1"/>
                </a:solidFill>
              </a:rPr>
              <a:t>Il settore </a:t>
            </a:r>
            <a:r>
              <a:rPr lang="en-US" dirty="0" err="1">
                <a:solidFill>
                  <a:schemeClr val="bg1"/>
                </a:solidFill>
              </a:rPr>
              <a:t>trainante</a:t>
            </a:r>
            <a:r>
              <a:rPr lang="en-US" dirty="0">
                <a:solidFill>
                  <a:schemeClr val="bg1"/>
                </a:solidFill>
              </a:rPr>
              <a:t> della holding è </a:t>
            </a:r>
            <a:r>
              <a:rPr lang="en-US" dirty="0" err="1">
                <a:solidFill>
                  <a:schemeClr val="bg1"/>
                </a:solidFill>
              </a:rPr>
              <a:t>dato</a:t>
            </a:r>
            <a:r>
              <a:rPr lang="en-US" dirty="0">
                <a:solidFill>
                  <a:schemeClr val="bg1"/>
                </a:solidFill>
              </a:rPr>
              <a:t> </a:t>
            </a:r>
            <a:r>
              <a:rPr lang="en-US" dirty="0" err="1">
                <a:solidFill>
                  <a:schemeClr val="bg1"/>
                </a:solidFill>
              </a:rPr>
              <a:t>dalla</a:t>
            </a:r>
            <a:r>
              <a:rPr lang="en-US" dirty="0">
                <a:solidFill>
                  <a:schemeClr val="bg1"/>
                </a:solidFill>
              </a:rPr>
              <a:t> moda e </a:t>
            </a:r>
            <a:r>
              <a:rPr lang="en-US" dirty="0" err="1">
                <a:solidFill>
                  <a:schemeClr val="bg1"/>
                </a:solidFill>
              </a:rPr>
              <a:t>pelletteria</a:t>
            </a:r>
            <a:r>
              <a:rPr lang="en-US" dirty="0">
                <a:solidFill>
                  <a:schemeClr val="bg1"/>
                </a:solidFill>
              </a:rPr>
              <a:t>, con il brand Louis Vuitton </a:t>
            </a:r>
            <a:r>
              <a:rPr lang="it-IT" dirty="0">
                <a:solidFill>
                  <a:schemeClr val="bg1"/>
                </a:solidFill>
              </a:rPr>
              <a:t>in testa, seguito da Dior.</a:t>
            </a:r>
            <a:endParaRPr lang="de-DE" altLang="de-DE" sz="2800" spc="300" dirty="0">
              <a:solidFill>
                <a:schemeClr val="bg1"/>
              </a:solidFill>
            </a:endParaRPr>
          </a:p>
        </p:txBody>
      </p:sp>
      <p:sp>
        <p:nvSpPr>
          <p:cNvPr id="27" name="TextBox 18">
            <a:extLst>
              <a:ext uri="{FF2B5EF4-FFF2-40B4-BE49-F238E27FC236}">
                <a16:creationId xmlns:a16="http://schemas.microsoft.com/office/drawing/2014/main" id="{3C629BBE-88E6-4615-95FC-87D4A08DC341}"/>
              </a:ext>
            </a:extLst>
          </p:cNvPr>
          <p:cNvSpPr txBox="1"/>
          <p:nvPr/>
        </p:nvSpPr>
        <p:spPr>
          <a:xfrm>
            <a:off x="5161073" y="4699602"/>
            <a:ext cx="734240" cy="369332"/>
          </a:xfrm>
          <a:prstGeom prst="rect">
            <a:avLst/>
          </a:prstGeom>
          <a:noFill/>
        </p:spPr>
        <p:txBody>
          <a:bodyPr wrap="none" numCol="1" rtlCol="0">
            <a:spAutoFit/>
          </a:bodyPr>
          <a:lstStyle/>
          <a:p>
            <a:r>
              <a:rPr lang="de-DE" altLang="de-DE" dirty="0">
                <a:solidFill>
                  <a:schemeClr val="bg1"/>
                </a:solidFill>
              </a:rPr>
              <a:t>BRBY</a:t>
            </a:r>
          </a:p>
        </p:txBody>
      </p:sp>
    </p:spTree>
    <p:custDataLst>
      <p:tags r:id="rId1"/>
    </p:custDataLst>
    <p:extLst>
      <p:ext uri="{BB962C8B-B14F-4D97-AF65-F5344CB8AC3E}">
        <p14:creationId xmlns:p14="http://schemas.microsoft.com/office/powerpoint/2010/main" val="30231624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4" grpId="0" animBg="1"/>
      <p:bldP spid="10" grpId="0" animBg="1"/>
      <p:bldP spid="5" grpId="0" animBg="1"/>
      <p:bldP spid="11" grpId="0" animBg="1"/>
      <p:bldP spid="6"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873044" y="2530519"/>
            <a:ext cx="4001865" cy="430887"/>
          </a:xfrm>
          <a:prstGeom prst="rect">
            <a:avLst/>
          </a:prstGeom>
          <a:noFill/>
        </p:spPr>
        <p:txBody>
          <a:bodyPr wrap="none" lIns="0" tIns="0" rIns="0" bIns="0" numCol="1" rtlCol="0">
            <a:spAutoFit/>
          </a:bodyPr>
          <a:lstStyle/>
          <a:p>
            <a:r>
              <a:rPr lang="de-DE" altLang="de-DE" sz="2800" spc="300" dirty="0">
                <a:solidFill>
                  <a:srgbClr val="079B84"/>
                </a:solidFill>
              </a:rPr>
              <a:t>VOLANO</a:t>
            </a:r>
            <a:r>
              <a:rPr lang="de-DE" altLang="de-DE" sz="2800" spc="300" dirty="0"/>
              <a:t> </a:t>
            </a:r>
            <a:r>
              <a:rPr lang="de-DE" altLang="de-DE" sz="2800" spc="300" dirty="0">
                <a:solidFill>
                  <a:schemeClr val="tx2">
                    <a:lumMod val="85000"/>
                  </a:schemeClr>
                </a:solidFill>
              </a:rPr>
              <a:t>|</a:t>
            </a:r>
            <a:r>
              <a:rPr lang="de-DE" altLang="de-DE" sz="2800" spc="300" dirty="0"/>
              <a:t> </a:t>
            </a:r>
            <a:r>
              <a:rPr lang="de-DE" altLang="de-DE" sz="2800" spc="300" dirty="0">
                <a:solidFill>
                  <a:srgbClr val="CB225B"/>
                </a:solidFill>
              </a:rPr>
              <a:t>ZAVORRA</a:t>
            </a:r>
          </a:p>
        </p:txBody>
      </p: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875432" y="3245160"/>
            <a:ext cx="5842150" cy="1231106"/>
          </a:xfrm>
          <a:prstGeom prst="rect">
            <a:avLst/>
          </a:prstGeom>
          <a:noFill/>
        </p:spPr>
        <p:txBody>
          <a:bodyPr wrap="square" lIns="0" tIns="0" rIns="0" bIns="0" numCol="1" rtlCol="0">
            <a:spAutoFit/>
          </a:bodyPr>
          <a:lstStyle/>
          <a:p>
            <a:pPr rtl="0">
              <a:spcBef>
                <a:spcPts val="0"/>
              </a:spcBef>
              <a:spcAft>
                <a:spcPts val="0"/>
              </a:spcAft>
            </a:pPr>
            <a:r>
              <a:rPr lang="it-IT" sz="2000" b="0" dirty="0">
                <a:solidFill>
                  <a:schemeClr val="tx2">
                    <a:lumMod val="85000"/>
                  </a:schemeClr>
                </a:solidFill>
                <a:effectLst/>
              </a:rPr>
              <a:t>Determinare cos’è volano e cosa zavorra non è banale. Spesso ciò che è volano può essere zavorra, come l’innovazione artistica per un brand di alta moda</a:t>
            </a:r>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2587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val 8">
            <a:extLst>
              <a:ext uri="{FF2B5EF4-FFF2-40B4-BE49-F238E27FC236}">
                <a16:creationId xmlns:a16="http://schemas.microsoft.com/office/drawing/2014/main" id="{4543FF1F-5046-422F-A30A-0F4BACD07683}"/>
              </a:ext>
            </a:extLst>
          </p:cNvPr>
          <p:cNvSpPr/>
          <p:nvPr/>
        </p:nvSpPr>
        <p:spPr>
          <a:xfrm>
            <a:off x="117319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6" name="TextBox 12">
            <a:extLst>
              <a:ext uri="{FF2B5EF4-FFF2-40B4-BE49-F238E27FC236}">
                <a16:creationId xmlns:a16="http://schemas.microsoft.com/office/drawing/2014/main" id="{61CDCD7D-5D58-4080-9D0D-36DDAA30FA20}"/>
              </a:ext>
            </a:extLst>
          </p:cNvPr>
          <p:cNvSpPr txBox="1"/>
          <p:nvPr/>
        </p:nvSpPr>
        <p:spPr>
          <a:xfrm>
            <a:off x="1876258" y="1183144"/>
            <a:ext cx="1702261" cy="430887"/>
          </a:xfrm>
          <a:prstGeom prst="rect">
            <a:avLst/>
          </a:prstGeom>
          <a:noFill/>
        </p:spPr>
        <p:txBody>
          <a:bodyPr wrap="none" lIns="0" tIns="0" rIns="0" bIns="0" numCol="1" rtlCol="0">
            <a:spAutoFit/>
          </a:bodyPr>
          <a:lstStyle/>
          <a:p>
            <a:r>
              <a:rPr lang="de-DE" altLang="de-DE" sz="2800" spc="300" dirty="0">
                <a:solidFill>
                  <a:srgbClr val="079B84"/>
                </a:solidFill>
              </a:rPr>
              <a:t>VOLANO</a:t>
            </a:r>
          </a:p>
        </p:txBody>
      </p:sp>
      <p:sp>
        <p:nvSpPr>
          <p:cNvPr id="27" name="Oval 30">
            <a:extLst>
              <a:ext uri="{FF2B5EF4-FFF2-40B4-BE49-F238E27FC236}">
                <a16:creationId xmlns:a16="http://schemas.microsoft.com/office/drawing/2014/main" id="{A179BC22-9E78-46C1-8337-CED8B868EE5E}"/>
              </a:ext>
            </a:extLst>
          </p:cNvPr>
          <p:cNvSpPr/>
          <p:nvPr/>
        </p:nvSpPr>
        <p:spPr>
          <a:xfrm>
            <a:off x="56378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solidFill>
                <a:srgbClr val="079B84"/>
              </a:solidFill>
            </a:endParaRPr>
          </a:p>
        </p:txBody>
      </p:sp>
      <p:sp>
        <p:nvSpPr>
          <p:cNvPr id="28" name="Freeform: Shape 31">
            <a:extLst>
              <a:ext uri="{FF2B5EF4-FFF2-40B4-BE49-F238E27FC236}">
                <a16:creationId xmlns:a16="http://schemas.microsoft.com/office/drawing/2014/main" id="{619048B2-5944-4494-A2D0-BB2C020A30A6}"/>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9" name="Immagine 28">
            <a:extLst>
              <a:ext uri="{FF2B5EF4-FFF2-40B4-BE49-F238E27FC236}">
                <a16:creationId xmlns:a16="http://schemas.microsoft.com/office/drawing/2014/main" id="{F6651DA6-3981-4CF0-91F2-E2243019AB2B}"/>
              </a:ext>
            </a:extLst>
          </p:cNvPr>
          <p:cNvPicPr>
            <a:picLocks noChangeAspect="1"/>
          </p:cNvPicPr>
          <p:nvPr/>
        </p:nvPicPr>
        <p:blipFill>
          <a:blip r:embed="rId5"/>
          <a:stretch>
            <a:fillRect/>
          </a:stretch>
        </p:blipFill>
        <p:spPr>
          <a:xfrm>
            <a:off x="671210" y="1066297"/>
            <a:ext cx="664580" cy="664580"/>
          </a:xfrm>
          <a:prstGeom prst="rect">
            <a:avLst/>
          </a:prstGeom>
          <a:effectLst>
            <a:innerShdw blurRad="63500" dist="50800" dir="13500000">
              <a:prstClr val="black">
                <a:alpha val="50000"/>
              </a:prstClr>
            </a:innerShdw>
          </a:effectLst>
        </p:spPr>
      </p:pic>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1886029"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ZAVORRA</a:t>
            </a: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185761"/>
          </a:xfrm>
          <a:prstGeom prst="rect">
            <a:avLst/>
          </a:prstGeom>
          <a:noFill/>
        </p:spPr>
        <p:txBody>
          <a:bodyPr wrap="square" lIns="0" tIns="0" rIns="0" bIns="0" numCol="1" rtlCol="0">
            <a:spAutoFit/>
          </a:bodyPr>
          <a:lstStyle/>
          <a:p>
            <a:pPr rtl="0">
              <a:spcBef>
                <a:spcPts val="0"/>
              </a:spcBef>
              <a:spcAft>
                <a:spcPts val="1200"/>
              </a:spcAft>
            </a:pPr>
            <a:r>
              <a:rPr lang="it-IT" sz="1800" b="0" i="0" u="none" strike="noStrike" dirty="0">
                <a:solidFill>
                  <a:schemeClr val="tx2">
                    <a:lumMod val="85000"/>
                  </a:schemeClr>
                </a:solidFill>
                <a:effectLst/>
              </a:rPr>
              <a:t>La </a:t>
            </a:r>
            <a:r>
              <a:rPr lang="it-IT" sz="1800" b="0" i="1" u="none" strike="noStrike" dirty="0">
                <a:solidFill>
                  <a:schemeClr val="tx2">
                    <a:lumMod val="85000"/>
                  </a:schemeClr>
                </a:solidFill>
              </a:rPr>
              <a:t>supply chain </a:t>
            </a:r>
            <a:r>
              <a:rPr lang="it-IT" sz="1800" b="0" i="0" u="none" strike="noStrike" dirty="0">
                <a:solidFill>
                  <a:schemeClr val="tx2">
                    <a:lumMod val="85000"/>
                  </a:schemeClr>
                </a:solidFill>
                <a:effectLst/>
              </a:rPr>
              <a:t>di Louis Vuitton è forse il punto più importante; dal fornitore al consumatore il prodotto è progettato, costruito e distribuito all’interno dell’azienda. Una forte integrazione verticale a valle (tramite i negozi fisici) fa si che il cliente abbia la migliore esperienza di acquisto.</a:t>
            </a:r>
          </a:p>
          <a:p>
            <a:pPr rtl="0">
              <a:spcBef>
                <a:spcPts val="0"/>
              </a:spcBef>
              <a:spcAft>
                <a:spcPts val="1200"/>
              </a:spcAft>
            </a:pPr>
            <a:r>
              <a:rPr lang="it-IT" sz="1800" b="0" i="0" u="none" strike="noStrike" dirty="0">
                <a:solidFill>
                  <a:schemeClr val="tx2">
                    <a:lumMod val="85000"/>
                  </a:schemeClr>
                </a:solidFill>
                <a:effectLst/>
              </a:rPr>
              <a:t>Il marchio ha sempre fornito ai suoi clienti, i migliori servizi e prodotti, tramite un eccellente controllo qualità in fase di produzione.</a:t>
            </a:r>
          </a:p>
          <a:p>
            <a:pPr rtl="0">
              <a:spcBef>
                <a:spcPts val="0"/>
              </a:spcBef>
              <a:spcAft>
                <a:spcPts val="1200"/>
              </a:spcAft>
            </a:pPr>
            <a:r>
              <a:rPr lang="it-IT" dirty="0">
                <a:solidFill>
                  <a:schemeClr val="tx2">
                    <a:lumMod val="85000"/>
                  </a:schemeClr>
                </a:solidFill>
              </a:rPr>
              <a:t>La fama del brand è un altro volano molto importante da non sottovalutare.</a:t>
            </a:r>
            <a:endParaRPr lang="it-IT" b="0" dirty="0">
              <a:solidFill>
                <a:schemeClr val="tx2">
                  <a:lumMod val="85000"/>
                </a:schemeClr>
              </a:solidFill>
              <a:effectLst/>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3046988"/>
          </a:xfrm>
          <a:prstGeom prst="rect">
            <a:avLst/>
          </a:prstGeom>
          <a:noFill/>
        </p:spPr>
        <p:txBody>
          <a:bodyPr wrap="square" lIns="0" tIns="0" rIns="0" bIns="0" numCol="1" rtlCol="0">
            <a:spAutoFit/>
          </a:bodyPr>
          <a:lstStyle/>
          <a:p>
            <a:r>
              <a:rPr lang="it-IT" sz="1800" b="0" i="0" u="none" strike="noStrike" dirty="0">
                <a:solidFill>
                  <a:srgbClr val="2D323E"/>
                </a:solidFill>
                <a:effectLst/>
              </a:rPr>
              <a:t>I beni di lusso sono molto sensibili alle fluttuazioni dell'economia e l'attività di LVMH dipende in gran parte dalla situazione economica dei clienti. Pertanto, le vendite previste del gruppo risentirebbero in gran parte della crisi finanziaria mondiale.</a:t>
            </a:r>
          </a:p>
          <a:p>
            <a:endParaRPr lang="it-IT" dirty="0">
              <a:solidFill>
                <a:srgbClr val="2D323E"/>
              </a:solidFill>
            </a:endParaRPr>
          </a:p>
          <a:p>
            <a:r>
              <a:rPr lang="it-IT" sz="1800" b="0" i="0" u="none" strike="noStrike" dirty="0">
                <a:solidFill>
                  <a:srgbClr val="2D323E"/>
                </a:solidFill>
                <a:effectLst/>
              </a:rPr>
              <a:t>La contraffazione è aumentata notevolmente negli ultimi anni e questi prodotti abbassano la quota di mercato, danneggiano l'integrità del brand.</a:t>
            </a:r>
          </a:p>
        </p:txBody>
      </p:sp>
    </p:spTree>
    <p:custDataLst>
      <p:tags r:id="rId1"/>
    </p:custDataLst>
    <p:extLst>
      <p:ext uri="{BB962C8B-B14F-4D97-AF65-F5344CB8AC3E}">
        <p14:creationId xmlns:p14="http://schemas.microsoft.com/office/powerpoint/2010/main" val="4210990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6">
            <a:extLst>
              <a:ext uri="{FF2B5EF4-FFF2-40B4-BE49-F238E27FC236}">
                <a16:creationId xmlns:a16="http://schemas.microsoft.com/office/drawing/2014/main" id="{C907E07F-1B05-4873-8C47-57B3D21AD63C}"/>
              </a:ext>
            </a:extLst>
          </p:cNvPr>
          <p:cNvSpPr txBox="1"/>
          <p:nvPr/>
        </p:nvSpPr>
        <p:spPr>
          <a:xfrm>
            <a:off x="6477195" y="1186980"/>
            <a:ext cx="1886029" cy="430887"/>
          </a:xfrm>
          <a:prstGeom prst="rect">
            <a:avLst/>
          </a:prstGeom>
          <a:noFill/>
        </p:spPr>
        <p:txBody>
          <a:bodyPr wrap="none" lIns="0" tIns="0" rIns="0" bIns="0" numCol="1" rtlCol="0">
            <a:spAutoFit/>
          </a:bodyPr>
          <a:lstStyle/>
          <a:p>
            <a:r>
              <a:rPr lang="de-DE" altLang="de-DE" sz="2800" spc="300" dirty="0">
                <a:solidFill>
                  <a:srgbClr val="CB225B"/>
                </a:solidFill>
              </a:rPr>
              <a:t>ZAVORRA</a:t>
            </a:r>
          </a:p>
        </p:txBody>
      </p:sp>
      <p:sp>
        <p:nvSpPr>
          <p:cNvPr id="21" name="Oval 8">
            <a:extLst>
              <a:ext uri="{FF2B5EF4-FFF2-40B4-BE49-F238E27FC236}">
                <a16:creationId xmlns:a16="http://schemas.microsoft.com/office/drawing/2014/main" id="{689BC684-18FA-408F-8789-76314BA71B6E}"/>
              </a:ext>
            </a:extLst>
          </p:cNvPr>
          <p:cNvSpPr/>
          <p:nvPr/>
        </p:nvSpPr>
        <p:spPr>
          <a:xfrm>
            <a:off x="5885084" y="818194"/>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Oval 30">
            <a:extLst>
              <a:ext uri="{FF2B5EF4-FFF2-40B4-BE49-F238E27FC236}">
                <a16:creationId xmlns:a16="http://schemas.microsoft.com/office/drawing/2014/main" id="{D4D79856-3C9A-418D-AD4E-CF487F7F662D}"/>
              </a:ext>
            </a:extLst>
          </p:cNvPr>
          <p:cNvSpPr/>
          <p:nvPr/>
        </p:nvSpPr>
        <p:spPr>
          <a:xfrm>
            <a:off x="5275682" y="921353"/>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Freeform: Shape 31">
            <a:extLst>
              <a:ext uri="{FF2B5EF4-FFF2-40B4-BE49-F238E27FC236}">
                <a16:creationId xmlns:a16="http://schemas.microsoft.com/office/drawing/2014/main" id="{11C26F02-EADC-4E3E-8414-5B7409E7CDDC}"/>
              </a:ext>
            </a:extLst>
          </p:cNvPr>
          <p:cNvSpPr/>
          <p:nvPr/>
        </p:nvSpPr>
        <p:spPr>
          <a:xfrm>
            <a:off x="5420185" y="1127358"/>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Immagine 25">
            <a:extLst>
              <a:ext uri="{FF2B5EF4-FFF2-40B4-BE49-F238E27FC236}">
                <a16:creationId xmlns:a16="http://schemas.microsoft.com/office/drawing/2014/main" id="{55F0BBE0-E1F6-4DCD-A621-6068C71C9184}"/>
              </a:ext>
            </a:extLst>
          </p:cNvPr>
          <p:cNvPicPr>
            <a:picLocks noChangeAspect="1"/>
          </p:cNvPicPr>
          <p:nvPr/>
        </p:nvPicPr>
        <p:blipFill>
          <a:blip r:embed="rId5"/>
          <a:stretch>
            <a:fillRect/>
          </a:stretch>
        </p:blipFill>
        <p:spPr>
          <a:xfrm>
            <a:off x="5429273" y="1066297"/>
            <a:ext cx="611867" cy="611867"/>
          </a:xfrm>
          <a:prstGeom prst="rect">
            <a:avLst/>
          </a:prstGeom>
          <a:effectLst>
            <a:innerShdw blurRad="63500" dist="50800" dir="8100000">
              <a:prstClr val="black">
                <a:alpha val="50000"/>
              </a:prstClr>
            </a:innerShdw>
          </a:effectLst>
        </p:spPr>
      </p:pic>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1702261"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VOLANO</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4616648"/>
          </a:xfrm>
          <a:prstGeom prst="rect">
            <a:avLst/>
          </a:prstGeom>
          <a:noFill/>
        </p:spPr>
        <p:txBody>
          <a:bodyPr wrap="square" lIns="0" tIns="0" rIns="0" bIns="0" numCol="1" rtlCol="0">
            <a:spAutoFit/>
          </a:bodyPr>
          <a:lstStyle/>
          <a:p>
            <a:pPr rtl="0">
              <a:spcBef>
                <a:spcPts val="0"/>
              </a:spcBef>
              <a:spcAft>
                <a:spcPts val="1200"/>
              </a:spcAft>
            </a:pPr>
            <a:r>
              <a:rPr lang="it-IT" sz="1800" b="0" i="0" u="none" strike="noStrike" dirty="0">
                <a:solidFill>
                  <a:srgbClr val="2D323E"/>
                </a:solidFill>
                <a:effectLst/>
              </a:rPr>
              <a:t>La </a:t>
            </a:r>
            <a:r>
              <a:rPr lang="it-IT" sz="1800" b="0" i="1" u="none" strike="noStrike" dirty="0">
                <a:solidFill>
                  <a:srgbClr val="2D323E"/>
                </a:solidFill>
                <a:effectLst/>
              </a:rPr>
              <a:t>supply chain</a:t>
            </a:r>
            <a:r>
              <a:rPr lang="it-IT" sz="1800" b="0" i="0" u="none" strike="noStrike" dirty="0">
                <a:solidFill>
                  <a:srgbClr val="2D323E"/>
                </a:solidFill>
                <a:effectLst/>
              </a:rPr>
              <a:t> di Louis Vuitton è forse il punto più importante; dal fornitore al consumatore il prodotto è progettato, costruito e distribuito all’interno dell’azienda. Una forte integrazione verticale a valle (tramite i negozi fisici) fa si che il cliente abbia la migliore esperienza di acquisto.</a:t>
            </a:r>
          </a:p>
          <a:p>
            <a:pPr rtl="0">
              <a:spcBef>
                <a:spcPts val="0"/>
              </a:spcBef>
              <a:spcAft>
                <a:spcPts val="1200"/>
              </a:spcAft>
            </a:pPr>
            <a:r>
              <a:rPr lang="it-IT" sz="1800" b="0" i="0" u="none" strike="noStrike" dirty="0">
                <a:solidFill>
                  <a:srgbClr val="2D323E"/>
                </a:solidFill>
                <a:effectLst/>
              </a:rPr>
              <a:t>Il marchio ha sempre fornito ai suoi clienti, i migliori servizi e prodotti, tramite un eccellente controllo qualità in fase di produzione.</a:t>
            </a:r>
          </a:p>
          <a:p>
            <a:pPr>
              <a:spcAft>
                <a:spcPts val="1200"/>
              </a:spcAft>
            </a:pPr>
            <a:r>
              <a:rPr lang="it-IT" dirty="0">
                <a:solidFill>
                  <a:srgbClr val="2D323E"/>
                </a:solidFill>
              </a:rPr>
              <a:t>La fama del brand è un altro volano molto importante da non sottovalutare.</a:t>
            </a:r>
            <a:endParaRPr lang="it-IT" b="0" dirty="0">
              <a:solidFill>
                <a:srgbClr val="2D323E"/>
              </a:solidFill>
              <a:effectLst/>
            </a:endParaRPr>
          </a:p>
          <a:p>
            <a:pPr rtl="0">
              <a:spcBef>
                <a:spcPts val="0"/>
              </a:spcBef>
              <a:spcAft>
                <a:spcPts val="1200"/>
              </a:spcAft>
            </a:pPr>
            <a:endParaRPr lang="it-IT" b="0" dirty="0">
              <a:solidFill>
                <a:srgbClr val="2D323E"/>
              </a:solidFill>
              <a:effectLst/>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3046988"/>
          </a:xfrm>
          <a:prstGeom prst="rect">
            <a:avLst/>
          </a:prstGeom>
          <a:noFill/>
        </p:spPr>
        <p:txBody>
          <a:bodyPr wrap="square" lIns="0" tIns="0" rIns="0" bIns="0" numCol="1" rtlCol="0">
            <a:spAutoFit/>
          </a:bodyPr>
          <a:lstStyle/>
          <a:p>
            <a:r>
              <a:rPr lang="it-IT" sz="1800" b="0" i="0" u="none" strike="noStrike" dirty="0">
                <a:solidFill>
                  <a:srgbClr val="E6E7EA"/>
                </a:solidFill>
                <a:effectLst/>
              </a:rPr>
              <a:t>I beni di lusso sono molto sensibili alle fluttuazioni dell'economia e l'attività di LVMH dipende in gran parte dalla situazione economica dei clienti. Pertanto, le vendite previste del gruppo risentirebbero in gran parte della crisi finanziaria mondiale. </a:t>
            </a:r>
          </a:p>
          <a:p>
            <a:endParaRPr lang="it-IT" dirty="0">
              <a:solidFill>
                <a:srgbClr val="E6E7EA"/>
              </a:solidFill>
            </a:endParaRPr>
          </a:p>
          <a:p>
            <a:r>
              <a:rPr lang="it-IT" sz="1800" b="0" i="0" u="none" strike="noStrike" dirty="0">
                <a:solidFill>
                  <a:srgbClr val="E6E7EA"/>
                </a:solidFill>
                <a:effectLst/>
              </a:rPr>
              <a:t>La contraffazione è aumentata notevolmente negli ultimi anni e questi prodotti abbassano la quota di mercato, danneggiano l'integrità del brand.</a:t>
            </a:r>
          </a:p>
        </p:txBody>
      </p:sp>
    </p:spTree>
    <p:custDataLst>
      <p:tags r:id="rId1"/>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873044" y="2530519"/>
            <a:ext cx="5381410" cy="430887"/>
          </a:xfrm>
          <a:prstGeom prst="rect">
            <a:avLst/>
          </a:prstGeom>
          <a:noFill/>
        </p:spPr>
        <p:txBody>
          <a:bodyPr wrap="none" lIns="0" tIns="0" rIns="0" bIns="0" numCol="1" rtlCol="0">
            <a:spAutoFit/>
          </a:bodyPr>
          <a:lstStyle/>
          <a:p>
            <a:r>
              <a:rPr lang="de-DE" altLang="de-DE" sz="2800" spc="300" dirty="0"/>
              <a:t>UNO SGUARDO AL FUTURO</a:t>
            </a:r>
          </a:p>
        </p:txBody>
      </p: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875432" y="3245160"/>
            <a:ext cx="5842150" cy="615553"/>
          </a:xfrm>
          <a:prstGeom prst="rect">
            <a:avLst/>
          </a:prstGeom>
          <a:noFill/>
        </p:spPr>
        <p:txBody>
          <a:bodyPr wrap="square" lIns="0" tIns="0" rIns="0" bIns="0" numCol="1" rtlCol="0">
            <a:spAutoFit/>
          </a:bodyPr>
          <a:lstStyle/>
          <a:p>
            <a:pPr rtl="0">
              <a:spcBef>
                <a:spcPts val="0"/>
              </a:spcBef>
              <a:spcAft>
                <a:spcPts val="0"/>
              </a:spcAft>
            </a:pPr>
            <a:r>
              <a:rPr lang="it-IT" sz="2000" b="0" dirty="0">
                <a:solidFill>
                  <a:schemeClr val="tx2">
                    <a:lumMod val="85000"/>
                  </a:schemeClr>
                </a:solidFill>
                <a:effectLst/>
              </a:rPr>
              <a:t>I nostri spunti per accrescere la catena del valore del brand Louis Vuitton</a:t>
            </a:r>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01495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C9A73559-491A-4614-A844-496762024E0B}"/>
              </a:ext>
            </a:extLst>
          </p:cNvPr>
          <p:cNvSpPr txBox="1"/>
          <p:nvPr/>
        </p:nvSpPr>
        <p:spPr>
          <a:xfrm>
            <a:off x="7190397" y="2069193"/>
            <a:ext cx="4309884" cy="3447098"/>
          </a:xfrm>
          <a:prstGeom prst="rect">
            <a:avLst/>
          </a:prstGeom>
          <a:noFill/>
        </p:spPr>
        <p:txBody>
          <a:bodyPr wrap="square" lIns="0" tIns="0" rIns="0" bIns="0" numCol="1" rtlCol="0">
            <a:spAutoFit/>
          </a:bodyPr>
          <a:lstStyle/>
          <a:p>
            <a:r>
              <a:rPr lang="de-DE" altLang="de-DE" sz="1600" dirty="0"/>
              <a:t>La collaborazione con </a:t>
            </a:r>
            <a:r>
              <a:rPr lang="de-DE" altLang="de-DE" sz="1600" dirty="0" err="1"/>
              <a:t>il</a:t>
            </a:r>
            <a:r>
              <a:rPr lang="de-DE" altLang="de-DE" sz="1600" dirty="0"/>
              <a:t> designer Virgil Abloh ha portato alla reinterpretazione di </a:t>
            </a:r>
            <a:r>
              <a:rPr lang="de-DE" altLang="de-DE" sz="1600" dirty="0" err="1"/>
              <a:t>un</a:t>
            </a:r>
            <a:r>
              <a:rPr lang="de-DE" altLang="de-DE" sz="1600" dirty="0"/>
              <a:t> modello iconico come la </a:t>
            </a:r>
            <a:r>
              <a:rPr lang="de-DE" altLang="de-DE" sz="1600" dirty="0" err="1"/>
              <a:t>borsa</a:t>
            </a:r>
            <a:r>
              <a:rPr lang="de-DE" altLang="de-DE" sz="1600" dirty="0"/>
              <a:t> </a:t>
            </a:r>
            <a:r>
              <a:rPr lang="de-DE" altLang="de-DE" sz="1600" dirty="0" err="1"/>
              <a:t>Keepall</a:t>
            </a:r>
            <a:r>
              <a:rPr lang="de-DE" altLang="de-DE" sz="1600" dirty="0"/>
              <a:t>. </a:t>
            </a:r>
            <a:r>
              <a:rPr lang="de-DE" altLang="de-DE" sz="1600" dirty="0" err="1"/>
              <a:t>L‘utilizzo</a:t>
            </a:r>
            <a:r>
              <a:rPr lang="de-DE" altLang="de-DE" sz="1600" dirty="0"/>
              <a:t> di </a:t>
            </a:r>
            <a:r>
              <a:rPr lang="de-DE" altLang="de-DE" sz="1600" dirty="0" err="1"/>
              <a:t>materiali</a:t>
            </a:r>
            <a:r>
              <a:rPr lang="de-DE" altLang="de-DE" sz="1600" dirty="0"/>
              <a:t> </a:t>
            </a:r>
            <a:r>
              <a:rPr lang="de-DE" altLang="de-DE" sz="1600" dirty="0" err="1"/>
              <a:t>innovativi</a:t>
            </a:r>
            <a:r>
              <a:rPr lang="de-DE" altLang="de-DE" sz="1600" dirty="0"/>
              <a:t> come la </a:t>
            </a:r>
            <a:r>
              <a:rPr lang="de-DE" altLang="de-DE" sz="1600" dirty="0" err="1"/>
              <a:t>fibra</a:t>
            </a:r>
            <a:r>
              <a:rPr lang="de-DE" altLang="de-DE" sz="1600" dirty="0"/>
              <a:t> </a:t>
            </a:r>
            <a:r>
              <a:rPr lang="de-DE" altLang="de-DE" sz="1600" dirty="0" err="1"/>
              <a:t>ottica</a:t>
            </a:r>
            <a:r>
              <a:rPr lang="de-DE" altLang="de-DE" sz="1600" dirty="0"/>
              <a:t> per </a:t>
            </a:r>
            <a:r>
              <a:rPr lang="de-DE" altLang="de-DE" sz="1600" dirty="0" err="1"/>
              <a:t>creare</a:t>
            </a:r>
            <a:r>
              <a:rPr lang="de-DE" altLang="de-DE" sz="1600" dirty="0"/>
              <a:t> </a:t>
            </a:r>
            <a:r>
              <a:rPr lang="de-DE" altLang="de-DE" sz="1600" dirty="0" err="1"/>
              <a:t>una</a:t>
            </a:r>
            <a:r>
              <a:rPr lang="de-DE" altLang="de-DE" sz="1600" dirty="0"/>
              <a:t> </a:t>
            </a:r>
            <a:r>
              <a:rPr lang="de-DE" altLang="de-DE" sz="1600" dirty="0" err="1"/>
              <a:t>colorazione</a:t>
            </a:r>
            <a:r>
              <a:rPr lang="de-DE" altLang="de-DE" sz="1600" dirty="0"/>
              <a:t> </a:t>
            </a:r>
            <a:r>
              <a:rPr lang="de-DE" altLang="de-DE" sz="1600" dirty="0" err="1"/>
              <a:t>personalizzabile</a:t>
            </a:r>
            <a:r>
              <a:rPr lang="de-DE" altLang="de-DE" sz="1600" dirty="0"/>
              <a:t>, ha </a:t>
            </a:r>
            <a:r>
              <a:rPr lang="de-DE" altLang="de-DE" sz="1600" dirty="0" err="1"/>
              <a:t>permesso</a:t>
            </a:r>
            <a:r>
              <a:rPr lang="de-DE" altLang="de-DE" sz="1600" dirty="0"/>
              <a:t> di </a:t>
            </a:r>
            <a:r>
              <a:rPr lang="de-DE" altLang="de-DE" sz="1600" dirty="0" err="1"/>
              <a:t>customizzare</a:t>
            </a:r>
            <a:r>
              <a:rPr lang="de-DE" altLang="de-DE" sz="1600" dirty="0"/>
              <a:t> a </a:t>
            </a:r>
            <a:r>
              <a:rPr lang="de-DE" altLang="de-DE" sz="1600" dirty="0" err="1"/>
              <a:t>discrezione</a:t>
            </a:r>
            <a:r>
              <a:rPr lang="de-DE" altLang="de-DE" sz="1600" dirty="0"/>
              <a:t> del </a:t>
            </a:r>
            <a:r>
              <a:rPr lang="de-DE" altLang="de-DE" sz="1600" dirty="0" err="1"/>
              <a:t>cliente</a:t>
            </a:r>
            <a:r>
              <a:rPr lang="de-DE" altLang="de-DE" sz="1600" dirty="0"/>
              <a:t> </a:t>
            </a:r>
            <a:r>
              <a:rPr lang="de-DE" altLang="de-DE" sz="1600" dirty="0" err="1"/>
              <a:t>il</a:t>
            </a:r>
            <a:r>
              <a:rPr lang="de-DE" altLang="de-DE" sz="1600" dirty="0"/>
              <a:t> </a:t>
            </a:r>
            <a:r>
              <a:rPr lang="de-DE" altLang="de-DE" sz="1600" dirty="0" err="1"/>
              <a:t>prodotto</a:t>
            </a:r>
            <a:r>
              <a:rPr lang="de-DE" altLang="de-DE" sz="1600" dirty="0"/>
              <a:t>, </a:t>
            </a:r>
            <a:r>
              <a:rPr lang="de-DE" altLang="de-DE" sz="1600" dirty="0" err="1"/>
              <a:t>tramite</a:t>
            </a:r>
            <a:r>
              <a:rPr lang="de-DE" altLang="de-DE" sz="1600" dirty="0"/>
              <a:t>  </a:t>
            </a:r>
            <a:r>
              <a:rPr lang="de-DE" altLang="de-DE" sz="1600" dirty="0" err="1"/>
              <a:t>app</a:t>
            </a:r>
            <a:r>
              <a:rPr lang="de-DE" altLang="de-DE" sz="1600" dirty="0"/>
              <a:t>.</a:t>
            </a:r>
          </a:p>
          <a:p>
            <a:endParaRPr lang="de-DE" altLang="de-DE" sz="1600" dirty="0">
              <a:solidFill>
                <a:schemeClr val="tx1">
                  <a:lumMod val="75000"/>
                  <a:lumOff val="25000"/>
                </a:schemeClr>
              </a:solidFill>
            </a:endParaRPr>
          </a:p>
          <a:p>
            <a:r>
              <a:rPr lang="de-DE" altLang="de-DE" sz="1600" dirty="0" err="1">
                <a:solidFill>
                  <a:schemeClr val="tx1">
                    <a:lumMod val="75000"/>
                    <a:lumOff val="25000"/>
                  </a:schemeClr>
                </a:solidFill>
              </a:rPr>
              <a:t>L‘innovazione</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tecnologica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dietro</a:t>
            </a:r>
            <a:r>
              <a:rPr lang="de-DE" altLang="de-DE" sz="1600" dirty="0">
                <a:solidFill>
                  <a:schemeClr val="tx1">
                    <a:lumMod val="75000"/>
                    <a:lumOff val="25000"/>
                  </a:schemeClr>
                </a:solidFill>
              </a:rPr>
              <a:t> ai </a:t>
            </a:r>
            <a:r>
              <a:rPr lang="de-DE" altLang="de-DE" sz="1600" dirty="0" err="1">
                <a:solidFill>
                  <a:schemeClr val="tx1">
                    <a:lumMod val="75000"/>
                    <a:lumOff val="25000"/>
                  </a:schemeClr>
                </a:solidFill>
              </a:rPr>
              <a:t>modelli</a:t>
            </a:r>
            <a:r>
              <a:rPr lang="de-DE" altLang="de-DE" sz="1600" dirty="0">
                <a:solidFill>
                  <a:schemeClr val="tx1">
                    <a:lumMod val="75000"/>
                    <a:lumOff val="25000"/>
                  </a:schemeClr>
                </a:solidFill>
              </a:rPr>
              <a:t> di Louis Vuitton non è solo </a:t>
            </a:r>
            <a:r>
              <a:rPr lang="de-DE" altLang="de-DE" sz="1600" dirty="0" err="1">
                <a:solidFill>
                  <a:schemeClr val="tx1">
                    <a:lumMod val="75000"/>
                    <a:lumOff val="25000"/>
                  </a:schemeClr>
                </a:solidFill>
              </a:rPr>
              <a:t>estetica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L‘utilizzo</a:t>
            </a:r>
            <a:r>
              <a:rPr lang="de-DE" altLang="de-DE" sz="1600" dirty="0">
                <a:solidFill>
                  <a:schemeClr val="tx1">
                    <a:lumMod val="75000"/>
                    <a:lumOff val="25000"/>
                  </a:schemeClr>
                </a:solidFill>
              </a:rPr>
              <a:t> di </a:t>
            </a:r>
            <a:r>
              <a:rPr lang="de-DE" altLang="de-DE" sz="1600" dirty="0" err="1">
                <a:solidFill>
                  <a:schemeClr val="tx1">
                    <a:lumMod val="75000"/>
                    <a:lumOff val="25000"/>
                  </a:schemeClr>
                </a:solidFill>
              </a:rPr>
              <a:t>plastiche</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riciclate</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conferma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l‘impegno</a:t>
            </a:r>
            <a:r>
              <a:rPr lang="de-DE" altLang="de-DE" sz="1600" dirty="0">
                <a:solidFill>
                  <a:schemeClr val="tx1">
                    <a:lumMod val="75000"/>
                    <a:lumOff val="25000"/>
                  </a:schemeClr>
                </a:solidFill>
              </a:rPr>
              <a:t> della </a:t>
            </a:r>
            <a:r>
              <a:rPr lang="de-DE" altLang="de-DE" sz="1600" dirty="0" err="1">
                <a:solidFill>
                  <a:schemeClr val="tx1">
                    <a:lumMod val="75000"/>
                    <a:lumOff val="25000"/>
                  </a:schemeClr>
                </a:solidFill>
              </a:rPr>
              <a:t>maison</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nel</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rispetto</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dell‘ambiente</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riducendo</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l‘utilizzo</a:t>
            </a:r>
            <a:r>
              <a:rPr lang="de-DE" altLang="de-DE" sz="1600" dirty="0">
                <a:solidFill>
                  <a:schemeClr val="tx1">
                    <a:lumMod val="75000"/>
                    <a:lumOff val="25000"/>
                  </a:schemeClr>
                </a:solidFill>
              </a:rPr>
              <a:t> di </a:t>
            </a:r>
            <a:r>
              <a:rPr lang="de-DE" altLang="de-DE" sz="1600" dirty="0" err="1">
                <a:solidFill>
                  <a:schemeClr val="tx1">
                    <a:lumMod val="75000"/>
                    <a:lumOff val="25000"/>
                  </a:schemeClr>
                </a:solidFill>
              </a:rPr>
              <a:t>pelli</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animali</a:t>
            </a:r>
            <a:r>
              <a:rPr lang="de-DE" altLang="de-DE" sz="1600" dirty="0">
                <a:solidFill>
                  <a:schemeClr val="tx1">
                    <a:lumMod val="75000"/>
                    <a:lumOff val="25000"/>
                  </a:schemeClr>
                </a:solidFill>
              </a:rPr>
              <a:t>. </a:t>
            </a: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rotWithShape="1">
          <a:blip r:embed="rId7"/>
          <a:srcRect l="11838" r="8454"/>
          <a:stretch/>
        </p:blipFill>
        <p:spPr>
          <a:xfrm>
            <a:off x="0" y="0"/>
            <a:ext cx="6729513" cy="6858001"/>
          </a:xfrm>
          <a:prstGeom prst="rect">
            <a:avLst/>
          </a:prstGeom>
          <a:ln>
            <a:noFill/>
          </a:ln>
        </p:spPr>
      </p:pic>
      <p:sp>
        <p:nvSpPr>
          <p:cNvPr id="11" name="TextBox 7">
            <a:extLst>
              <a:ext uri="{FF2B5EF4-FFF2-40B4-BE49-F238E27FC236}">
                <a16:creationId xmlns:a16="http://schemas.microsoft.com/office/drawing/2014/main" id="{6EF1B5E7-938B-4F53-AC34-EE9A0A369A65}"/>
              </a:ext>
            </a:extLst>
          </p:cNvPr>
          <p:cNvSpPr txBox="1"/>
          <p:nvPr/>
        </p:nvSpPr>
        <p:spPr>
          <a:xfrm>
            <a:off x="7190397" y="896109"/>
            <a:ext cx="5420703" cy="492443"/>
          </a:xfrm>
          <a:prstGeom prst="rect">
            <a:avLst/>
          </a:prstGeom>
          <a:noFill/>
        </p:spPr>
        <p:txBody>
          <a:bodyPr wrap="square" lIns="0" tIns="0" rIns="0" bIns="0" numCol="1" rtlCol="0">
            <a:spAutoFit/>
          </a:bodyPr>
          <a:lstStyle/>
          <a:p>
            <a:r>
              <a:rPr lang="de-DE" altLang="de-DE" sz="3200" dirty="0">
                <a:latin typeface="+mj-lt"/>
              </a:rPr>
              <a:t>KEEPALL LIGHT UP</a:t>
            </a:r>
          </a:p>
        </p:txBody>
      </p:sp>
      <p:sp>
        <p:nvSpPr>
          <p:cNvPr id="12" name="TextBox 8">
            <a:extLst>
              <a:ext uri="{FF2B5EF4-FFF2-40B4-BE49-F238E27FC236}">
                <a16:creationId xmlns:a16="http://schemas.microsoft.com/office/drawing/2014/main" id="{92FA402A-0C88-487D-A7D1-C557066B6D38}"/>
              </a:ext>
            </a:extLst>
          </p:cNvPr>
          <p:cNvSpPr txBox="1"/>
          <p:nvPr/>
        </p:nvSpPr>
        <p:spPr>
          <a:xfrm>
            <a:off x="7190397" y="1392205"/>
            <a:ext cx="5070023" cy="276999"/>
          </a:xfrm>
          <a:prstGeom prst="rect">
            <a:avLst/>
          </a:prstGeom>
          <a:noFill/>
        </p:spPr>
        <p:txBody>
          <a:bodyPr wrap="square" lIns="0" tIns="0" rIns="0" bIns="0" numCol="1" rtlCol="0">
            <a:spAutoFit/>
          </a:bodyPr>
          <a:lstStyle/>
          <a:p>
            <a:r>
              <a:rPr lang="de-DE" altLang="de-DE" dirty="0">
                <a:solidFill>
                  <a:schemeClr val="accent5"/>
                </a:solidFill>
              </a:rPr>
              <a:t>Innovazione e attenzione per l‘ambiente</a:t>
            </a:r>
          </a:p>
        </p:txBody>
      </p:sp>
    </p:spTree>
    <p:custDataLst>
      <p:tags r:id="rId1"/>
    </p:custDataLst>
    <p:extLst>
      <p:ext uri="{BB962C8B-B14F-4D97-AF65-F5344CB8AC3E}">
        <p14:creationId xmlns:p14="http://schemas.microsoft.com/office/powerpoint/2010/main" val="79939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E8ECA320-7683-49AA-830A-F602384B0524}"/>
              </a:ext>
            </a:extLst>
          </p:cNvPr>
          <p:cNvSpPr/>
          <p:nvPr/>
        </p:nvSpPr>
        <p:spPr>
          <a:xfrm>
            <a:off x="5397523" y="2035952"/>
            <a:ext cx="5519872" cy="2979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11" name="Figura a mano libera: forma 10">
            <a:extLst>
              <a:ext uri="{FF2B5EF4-FFF2-40B4-BE49-F238E27FC236}">
                <a16:creationId xmlns:a16="http://schemas.microsoft.com/office/drawing/2014/main" id="{76150DA8-CF2D-492E-A6DD-8E1C1E976519}"/>
              </a:ext>
            </a:extLst>
          </p:cNvPr>
          <p:cNvSpPr/>
          <p:nvPr/>
        </p:nvSpPr>
        <p:spPr>
          <a:xfrm>
            <a:off x="756597" y="2657855"/>
            <a:ext cx="4298765" cy="1542289"/>
          </a:xfrm>
          <a:custGeom>
            <a:avLst/>
            <a:gdLst/>
            <a:ahLst/>
            <a:cxnLst/>
            <a:rect l="l" t="t" r="r" b="b"/>
            <a:pathLst>
              <a:path w="3346015" h="1200466">
                <a:moveTo>
                  <a:pt x="1058592" y="627589"/>
                </a:moveTo>
                <a:cubicBezTo>
                  <a:pt x="1029626" y="627589"/>
                  <a:pt x="1002672" y="632819"/>
                  <a:pt x="977729" y="643279"/>
                </a:cubicBezTo>
                <a:cubicBezTo>
                  <a:pt x="952787" y="653739"/>
                  <a:pt x="931331" y="668490"/>
                  <a:pt x="913361" y="687532"/>
                </a:cubicBezTo>
                <a:cubicBezTo>
                  <a:pt x="895392" y="706574"/>
                  <a:pt x="881311" y="729237"/>
                  <a:pt x="871120" y="755521"/>
                </a:cubicBezTo>
                <a:cubicBezTo>
                  <a:pt x="860928" y="781805"/>
                  <a:pt x="855832" y="810502"/>
                  <a:pt x="855832" y="841613"/>
                </a:cubicBezTo>
                <a:cubicBezTo>
                  <a:pt x="855832" y="874334"/>
                  <a:pt x="860660" y="903836"/>
                  <a:pt x="870315" y="930120"/>
                </a:cubicBezTo>
                <a:cubicBezTo>
                  <a:pt x="879970" y="956403"/>
                  <a:pt x="893648" y="978664"/>
                  <a:pt x="911350" y="996902"/>
                </a:cubicBezTo>
                <a:cubicBezTo>
                  <a:pt x="929051" y="1015139"/>
                  <a:pt x="950373" y="1029086"/>
                  <a:pt x="975315" y="1038741"/>
                </a:cubicBezTo>
                <a:cubicBezTo>
                  <a:pt x="1000258" y="1048396"/>
                  <a:pt x="1028017" y="1053224"/>
                  <a:pt x="1058592" y="1053224"/>
                </a:cubicBezTo>
                <a:cubicBezTo>
                  <a:pt x="1088094" y="1053224"/>
                  <a:pt x="1115182" y="1048262"/>
                  <a:pt x="1139857" y="1038339"/>
                </a:cubicBezTo>
                <a:cubicBezTo>
                  <a:pt x="1164531" y="1028415"/>
                  <a:pt x="1185853" y="1014200"/>
                  <a:pt x="1203822" y="995695"/>
                </a:cubicBezTo>
                <a:cubicBezTo>
                  <a:pt x="1221792" y="977189"/>
                  <a:pt x="1235872" y="954928"/>
                  <a:pt x="1246064" y="928913"/>
                </a:cubicBezTo>
                <a:cubicBezTo>
                  <a:pt x="1256256" y="902897"/>
                  <a:pt x="1261351" y="873797"/>
                  <a:pt x="1261351" y="841613"/>
                </a:cubicBezTo>
                <a:cubicBezTo>
                  <a:pt x="1261351" y="812111"/>
                  <a:pt x="1256524" y="784353"/>
                  <a:pt x="1246869" y="758337"/>
                </a:cubicBezTo>
                <a:cubicBezTo>
                  <a:pt x="1237213" y="732322"/>
                  <a:pt x="1223535" y="709659"/>
                  <a:pt x="1205834" y="690348"/>
                </a:cubicBezTo>
                <a:cubicBezTo>
                  <a:pt x="1188133" y="671038"/>
                  <a:pt x="1166811" y="655750"/>
                  <a:pt x="1141868" y="644486"/>
                </a:cubicBezTo>
                <a:cubicBezTo>
                  <a:pt x="1116925" y="633221"/>
                  <a:pt x="1089167" y="627589"/>
                  <a:pt x="1058592" y="627589"/>
                </a:cubicBezTo>
                <a:close/>
                <a:moveTo>
                  <a:pt x="2993599" y="286438"/>
                </a:moveTo>
                <a:cubicBezTo>
                  <a:pt x="2935132" y="391573"/>
                  <a:pt x="2877334" y="483297"/>
                  <a:pt x="2820207" y="561612"/>
                </a:cubicBezTo>
                <a:cubicBezTo>
                  <a:pt x="2763081" y="639926"/>
                  <a:pt x="2709575" y="709659"/>
                  <a:pt x="2659689" y="770808"/>
                </a:cubicBezTo>
                <a:lnTo>
                  <a:pt x="2993599" y="770808"/>
                </a:lnTo>
                <a:close/>
                <a:moveTo>
                  <a:pt x="1056983" y="150460"/>
                </a:moveTo>
                <a:cubicBezTo>
                  <a:pt x="1032845" y="150460"/>
                  <a:pt x="1010852" y="154885"/>
                  <a:pt x="991005" y="163736"/>
                </a:cubicBezTo>
                <a:cubicBezTo>
                  <a:pt x="971158" y="172587"/>
                  <a:pt x="954128" y="184790"/>
                  <a:pt x="939913" y="200345"/>
                </a:cubicBezTo>
                <a:cubicBezTo>
                  <a:pt x="925698" y="215901"/>
                  <a:pt x="914702" y="234005"/>
                  <a:pt x="906924" y="254656"/>
                </a:cubicBezTo>
                <a:cubicBezTo>
                  <a:pt x="899147" y="275308"/>
                  <a:pt x="895258" y="297166"/>
                  <a:pt x="895258" y="320231"/>
                </a:cubicBezTo>
                <a:cubicBezTo>
                  <a:pt x="895258" y="344369"/>
                  <a:pt x="899549" y="366764"/>
                  <a:pt x="908131" y="387415"/>
                </a:cubicBezTo>
                <a:cubicBezTo>
                  <a:pt x="916714" y="408067"/>
                  <a:pt x="928246" y="426036"/>
                  <a:pt x="942729" y="441324"/>
                </a:cubicBezTo>
                <a:cubicBezTo>
                  <a:pt x="957212" y="456611"/>
                  <a:pt x="974243" y="468546"/>
                  <a:pt x="993821" y="477129"/>
                </a:cubicBezTo>
                <a:cubicBezTo>
                  <a:pt x="1013400" y="485711"/>
                  <a:pt x="1034454" y="490002"/>
                  <a:pt x="1056983" y="490002"/>
                </a:cubicBezTo>
                <a:cubicBezTo>
                  <a:pt x="1079511" y="490002"/>
                  <a:pt x="1100565" y="485577"/>
                  <a:pt x="1120144" y="476726"/>
                </a:cubicBezTo>
                <a:cubicBezTo>
                  <a:pt x="1139722" y="467876"/>
                  <a:pt x="1156887" y="455807"/>
                  <a:pt x="1171638" y="440519"/>
                </a:cubicBezTo>
                <a:cubicBezTo>
                  <a:pt x="1186389" y="425232"/>
                  <a:pt x="1198056" y="407262"/>
                  <a:pt x="1206639" y="386611"/>
                </a:cubicBezTo>
                <a:cubicBezTo>
                  <a:pt x="1215221" y="365959"/>
                  <a:pt x="1219512" y="343833"/>
                  <a:pt x="1219512" y="320231"/>
                </a:cubicBezTo>
                <a:cubicBezTo>
                  <a:pt x="1219512" y="296093"/>
                  <a:pt x="1215355" y="273564"/>
                  <a:pt x="1207041" y="252645"/>
                </a:cubicBezTo>
                <a:cubicBezTo>
                  <a:pt x="1198727" y="231725"/>
                  <a:pt x="1187328" y="213755"/>
                  <a:pt x="1172845" y="198736"/>
                </a:cubicBezTo>
                <a:cubicBezTo>
                  <a:pt x="1158362" y="183717"/>
                  <a:pt x="1141198" y="171916"/>
                  <a:pt x="1121351" y="163334"/>
                </a:cubicBezTo>
                <a:cubicBezTo>
                  <a:pt x="1101504" y="154751"/>
                  <a:pt x="1080048" y="150460"/>
                  <a:pt x="1056983" y="150460"/>
                </a:cubicBezTo>
                <a:close/>
                <a:moveTo>
                  <a:pt x="2986358" y="25747"/>
                </a:moveTo>
                <a:lnTo>
                  <a:pt x="3174635" y="25747"/>
                </a:lnTo>
                <a:lnTo>
                  <a:pt x="3174635" y="770808"/>
                </a:lnTo>
                <a:lnTo>
                  <a:pt x="3346015" y="770808"/>
                </a:lnTo>
                <a:lnTo>
                  <a:pt x="3346015" y="926097"/>
                </a:lnTo>
                <a:lnTo>
                  <a:pt x="3174635" y="926097"/>
                </a:lnTo>
                <a:lnTo>
                  <a:pt x="3174635" y="1179546"/>
                </a:lnTo>
                <a:lnTo>
                  <a:pt x="2993599" y="1179546"/>
                </a:lnTo>
                <a:lnTo>
                  <a:pt x="2993599" y="926097"/>
                </a:lnTo>
                <a:lnTo>
                  <a:pt x="2471412" y="926097"/>
                </a:lnTo>
                <a:lnTo>
                  <a:pt x="2471412" y="769199"/>
                </a:lnTo>
                <a:cubicBezTo>
                  <a:pt x="2518616" y="716095"/>
                  <a:pt x="2567026" y="658566"/>
                  <a:pt x="2616643" y="596612"/>
                </a:cubicBezTo>
                <a:cubicBezTo>
                  <a:pt x="2666260" y="534658"/>
                  <a:pt x="2714000" y="471362"/>
                  <a:pt x="2759862" y="406726"/>
                </a:cubicBezTo>
                <a:cubicBezTo>
                  <a:pt x="2805725" y="342089"/>
                  <a:pt x="2848234" y="277319"/>
                  <a:pt x="2887392" y="212414"/>
                </a:cubicBezTo>
                <a:cubicBezTo>
                  <a:pt x="2926549" y="147510"/>
                  <a:pt x="2959538" y="85287"/>
                  <a:pt x="2986358" y="25747"/>
                </a:cubicBezTo>
                <a:close/>
                <a:moveTo>
                  <a:pt x="1701036" y="25747"/>
                </a:moveTo>
                <a:lnTo>
                  <a:pt x="2269085" y="25747"/>
                </a:lnTo>
                <a:lnTo>
                  <a:pt x="2269085" y="185058"/>
                </a:lnTo>
                <a:lnTo>
                  <a:pt x="1856325" y="185058"/>
                </a:lnTo>
                <a:lnTo>
                  <a:pt x="1837014" y="473910"/>
                </a:lnTo>
                <a:cubicBezTo>
                  <a:pt x="1874026" y="471765"/>
                  <a:pt x="1907551" y="470692"/>
                  <a:pt x="1937589" y="470692"/>
                </a:cubicBezTo>
                <a:cubicBezTo>
                  <a:pt x="2059889" y="470692"/>
                  <a:pt x="2154430" y="502071"/>
                  <a:pt x="2221212" y="564830"/>
                </a:cubicBezTo>
                <a:cubicBezTo>
                  <a:pt x="2287994" y="627589"/>
                  <a:pt x="2321385" y="713413"/>
                  <a:pt x="2321385" y="822303"/>
                </a:cubicBezTo>
                <a:cubicBezTo>
                  <a:pt x="2321385" y="936556"/>
                  <a:pt x="2283166" y="1028147"/>
                  <a:pt x="2206729" y="1097074"/>
                </a:cubicBezTo>
                <a:cubicBezTo>
                  <a:pt x="2130292" y="1166002"/>
                  <a:pt x="2025291" y="1200466"/>
                  <a:pt x="1891727" y="1200466"/>
                </a:cubicBezTo>
                <a:cubicBezTo>
                  <a:pt x="1779083" y="1200466"/>
                  <a:pt x="1695136" y="1184642"/>
                  <a:pt x="1639887" y="1152994"/>
                </a:cubicBezTo>
                <a:lnTo>
                  <a:pt x="1639887" y="973568"/>
                </a:lnTo>
                <a:cubicBezTo>
                  <a:pt x="1715519" y="1024526"/>
                  <a:pt x="1792224" y="1050005"/>
                  <a:pt x="1870003" y="1050005"/>
                </a:cubicBezTo>
                <a:cubicBezTo>
                  <a:pt x="1948317" y="1050005"/>
                  <a:pt x="2011344" y="1030024"/>
                  <a:pt x="2059084" y="990062"/>
                </a:cubicBezTo>
                <a:cubicBezTo>
                  <a:pt x="2106824" y="950100"/>
                  <a:pt x="2130694" y="896863"/>
                  <a:pt x="2130694" y="830349"/>
                </a:cubicBezTo>
                <a:cubicBezTo>
                  <a:pt x="2130694" y="764908"/>
                  <a:pt x="2106421" y="713950"/>
                  <a:pt x="2057877" y="677475"/>
                </a:cubicBezTo>
                <a:cubicBezTo>
                  <a:pt x="2009333" y="640999"/>
                  <a:pt x="1939735" y="622762"/>
                  <a:pt x="1849083" y="622762"/>
                </a:cubicBezTo>
                <a:cubicBezTo>
                  <a:pt x="1817972" y="622762"/>
                  <a:pt x="1754945" y="625980"/>
                  <a:pt x="1660002" y="632417"/>
                </a:cubicBezTo>
                <a:close/>
                <a:moveTo>
                  <a:pt x="1056178" y="6436"/>
                </a:moveTo>
                <a:cubicBezTo>
                  <a:pt x="1106063" y="6436"/>
                  <a:pt x="1152060" y="13946"/>
                  <a:pt x="1194167" y="28965"/>
                </a:cubicBezTo>
                <a:cubicBezTo>
                  <a:pt x="1236275" y="43984"/>
                  <a:pt x="1272750" y="64636"/>
                  <a:pt x="1303593" y="90920"/>
                </a:cubicBezTo>
                <a:cubicBezTo>
                  <a:pt x="1334436" y="117203"/>
                  <a:pt x="1358440" y="148315"/>
                  <a:pt x="1375605" y="184253"/>
                </a:cubicBezTo>
                <a:cubicBezTo>
                  <a:pt x="1392770" y="220192"/>
                  <a:pt x="1401352" y="259081"/>
                  <a:pt x="1401352" y="300921"/>
                </a:cubicBezTo>
                <a:cubicBezTo>
                  <a:pt x="1401352" y="354024"/>
                  <a:pt x="1386601" y="402435"/>
                  <a:pt x="1357099" y="446151"/>
                </a:cubicBezTo>
                <a:cubicBezTo>
                  <a:pt x="1327597" y="489868"/>
                  <a:pt x="1288440" y="525673"/>
                  <a:pt x="1239627" y="553566"/>
                </a:cubicBezTo>
                <a:cubicBezTo>
                  <a:pt x="1272884" y="566439"/>
                  <a:pt x="1302252" y="583202"/>
                  <a:pt x="1327731" y="603853"/>
                </a:cubicBezTo>
                <a:cubicBezTo>
                  <a:pt x="1353210" y="624505"/>
                  <a:pt x="1374532" y="647972"/>
                  <a:pt x="1391697" y="674256"/>
                </a:cubicBezTo>
                <a:cubicBezTo>
                  <a:pt x="1408862" y="700540"/>
                  <a:pt x="1421735" y="729237"/>
                  <a:pt x="1430318" y="760349"/>
                </a:cubicBezTo>
                <a:cubicBezTo>
                  <a:pt x="1438900" y="791460"/>
                  <a:pt x="1443192" y="823912"/>
                  <a:pt x="1443192" y="857705"/>
                </a:cubicBezTo>
                <a:cubicBezTo>
                  <a:pt x="1443192" y="908127"/>
                  <a:pt x="1433805" y="954258"/>
                  <a:pt x="1415030" y="996097"/>
                </a:cubicBezTo>
                <a:cubicBezTo>
                  <a:pt x="1396256" y="1037936"/>
                  <a:pt x="1369973" y="1073741"/>
                  <a:pt x="1336179" y="1103511"/>
                </a:cubicBezTo>
                <a:cubicBezTo>
                  <a:pt x="1302386" y="1133282"/>
                  <a:pt x="1261888" y="1156481"/>
                  <a:pt x="1214685" y="1173109"/>
                </a:cubicBezTo>
                <a:cubicBezTo>
                  <a:pt x="1167481" y="1189738"/>
                  <a:pt x="1115450" y="1198052"/>
                  <a:pt x="1058592" y="1198052"/>
                </a:cubicBezTo>
                <a:cubicBezTo>
                  <a:pt x="1002270" y="1198052"/>
                  <a:pt x="950641" y="1189738"/>
                  <a:pt x="903706" y="1173109"/>
                </a:cubicBezTo>
                <a:cubicBezTo>
                  <a:pt x="856771" y="1156481"/>
                  <a:pt x="816273" y="1133282"/>
                  <a:pt x="782211" y="1103511"/>
                </a:cubicBezTo>
                <a:cubicBezTo>
                  <a:pt x="748149" y="1073741"/>
                  <a:pt x="721598" y="1037936"/>
                  <a:pt x="702555" y="996097"/>
                </a:cubicBezTo>
                <a:cubicBezTo>
                  <a:pt x="683513" y="954258"/>
                  <a:pt x="673992" y="908127"/>
                  <a:pt x="673992" y="857705"/>
                </a:cubicBezTo>
                <a:cubicBezTo>
                  <a:pt x="673992" y="824448"/>
                  <a:pt x="678149" y="792264"/>
                  <a:pt x="686463" y="761153"/>
                </a:cubicBezTo>
                <a:cubicBezTo>
                  <a:pt x="694778" y="730042"/>
                  <a:pt x="707249" y="701344"/>
                  <a:pt x="723877" y="675061"/>
                </a:cubicBezTo>
                <a:cubicBezTo>
                  <a:pt x="740506" y="648777"/>
                  <a:pt x="761425" y="625175"/>
                  <a:pt x="786636" y="604256"/>
                </a:cubicBezTo>
                <a:cubicBezTo>
                  <a:pt x="811847" y="583336"/>
                  <a:pt x="841349" y="566439"/>
                  <a:pt x="875143" y="553566"/>
                </a:cubicBezTo>
                <a:cubicBezTo>
                  <a:pt x="825257" y="525673"/>
                  <a:pt x="785563" y="489868"/>
                  <a:pt x="756061" y="446151"/>
                </a:cubicBezTo>
                <a:cubicBezTo>
                  <a:pt x="726559" y="402435"/>
                  <a:pt x="711808" y="354024"/>
                  <a:pt x="711808" y="300921"/>
                </a:cubicBezTo>
                <a:cubicBezTo>
                  <a:pt x="711808" y="258545"/>
                  <a:pt x="720525" y="219388"/>
                  <a:pt x="737958" y="183449"/>
                </a:cubicBezTo>
                <a:cubicBezTo>
                  <a:pt x="755391" y="147510"/>
                  <a:pt x="779529" y="116399"/>
                  <a:pt x="810372" y="90115"/>
                </a:cubicBezTo>
                <a:cubicBezTo>
                  <a:pt x="841215" y="63831"/>
                  <a:pt x="877556" y="43314"/>
                  <a:pt x="919396" y="28563"/>
                </a:cubicBezTo>
                <a:cubicBezTo>
                  <a:pt x="961235" y="13812"/>
                  <a:pt x="1006829" y="6436"/>
                  <a:pt x="1056178" y="6436"/>
                </a:cubicBezTo>
                <a:close/>
                <a:moveTo>
                  <a:pt x="350002" y="0"/>
                </a:moveTo>
                <a:lnTo>
                  <a:pt x="428853" y="0"/>
                </a:lnTo>
                <a:lnTo>
                  <a:pt x="428853" y="1179546"/>
                </a:lnTo>
                <a:lnTo>
                  <a:pt x="242186" y="1179546"/>
                </a:lnTo>
                <a:lnTo>
                  <a:pt x="242186" y="228507"/>
                </a:lnTo>
                <a:cubicBezTo>
                  <a:pt x="208392" y="252645"/>
                  <a:pt x="172051" y="273162"/>
                  <a:pt x="133162" y="290059"/>
                </a:cubicBezTo>
                <a:cubicBezTo>
                  <a:pt x="94273" y="306955"/>
                  <a:pt x="49886" y="321840"/>
                  <a:pt x="0" y="334714"/>
                </a:cubicBezTo>
                <a:lnTo>
                  <a:pt x="0" y="175403"/>
                </a:lnTo>
                <a:cubicBezTo>
                  <a:pt x="31112" y="165211"/>
                  <a:pt x="61150" y="154483"/>
                  <a:pt x="90116" y="143219"/>
                </a:cubicBezTo>
                <a:cubicBezTo>
                  <a:pt x="119082" y="131954"/>
                  <a:pt x="147645" y="119349"/>
                  <a:pt x="175806" y="105402"/>
                </a:cubicBezTo>
                <a:cubicBezTo>
                  <a:pt x="203967" y="91456"/>
                  <a:pt x="232396" y="75900"/>
                  <a:pt x="261094" y="58735"/>
                </a:cubicBezTo>
                <a:cubicBezTo>
                  <a:pt x="289791" y="41571"/>
                  <a:pt x="319427" y="21992"/>
                  <a:pt x="350002" y="0"/>
                </a:cubicBezTo>
                <a:close/>
              </a:path>
            </a:pathLst>
          </a:custGeom>
          <a:blipFill>
            <a:blip r:embed="rId5"/>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numCol="1" rtlCol="0" anchor="ctr">
            <a:noAutofit/>
          </a:bodyPr>
          <a:lstStyle/>
          <a:p>
            <a:pPr algn="ctr"/>
            <a:endParaRPr lang="it-IT" sz="1000" kern="0" dirty="0">
              <a:solidFill>
                <a:schemeClr val="tx1"/>
              </a:solidFill>
            </a:endParaRPr>
          </a:p>
        </p:txBody>
      </p:sp>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13" name="TextBox 7">
            <a:extLst>
              <a:ext uri="{FF2B5EF4-FFF2-40B4-BE49-F238E27FC236}">
                <a16:creationId xmlns:a16="http://schemas.microsoft.com/office/drawing/2014/main" id="{7528F6F6-2D99-45C3-9005-86EF38525AC7}"/>
              </a:ext>
            </a:extLst>
          </p:cNvPr>
          <p:cNvSpPr txBox="1"/>
          <p:nvPr/>
        </p:nvSpPr>
        <p:spPr>
          <a:xfrm>
            <a:off x="5847371" y="2037135"/>
            <a:ext cx="5412185" cy="553998"/>
          </a:xfrm>
          <a:prstGeom prst="rect">
            <a:avLst/>
          </a:prstGeom>
          <a:noFill/>
        </p:spPr>
        <p:txBody>
          <a:bodyPr wrap="square" lIns="0" tIns="0" rIns="0" bIns="0" numCol="1" rtlCol="0">
            <a:spAutoFit/>
          </a:bodyPr>
          <a:lstStyle/>
          <a:p>
            <a:r>
              <a:rPr lang="de-DE" altLang="de-DE" sz="3600" dirty="0">
                <a:latin typeface="+mj-lt"/>
              </a:rPr>
              <a:t>LOUIS VUITTON</a:t>
            </a:r>
          </a:p>
        </p:txBody>
      </p:sp>
      <p:sp>
        <p:nvSpPr>
          <p:cNvPr id="14" name="TextBox 8">
            <a:extLst>
              <a:ext uri="{FF2B5EF4-FFF2-40B4-BE49-F238E27FC236}">
                <a16:creationId xmlns:a16="http://schemas.microsoft.com/office/drawing/2014/main" id="{AEEBAE95-E455-45BA-8C37-BD65027B262E}"/>
              </a:ext>
            </a:extLst>
          </p:cNvPr>
          <p:cNvSpPr txBox="1"/>
          <p:nvPr/>
        </p:nvSpPr>
        <p:spPr>
          <a:xfrm>
            <a:off x="5847371" y="2521096"/>
            <a:ext cx="2050241" cy="276999"/>
          </a:xfrm>
          <a:prstGeom prst="rect">
            <a:avLst/>
          </a:prstGeom>
          <a:noFill/>
        </p:spPr>
        <p:txBody>
          <a:bodyPr wrap="none" lIns="0" tIns="0" rIns="0" bIns="0" numCol="1" rtlCol="0">
            <a:spAutoFit/>
          </a:bodyPr>
          <a:lstStyle/>
          <a:p>
            <a:r>
              <a:rPr lang="de-DE" altLang="de-DE" dirty="0">
                <a:solidFill>
                  <a:schemeClr val="accent5"/>
                </a:solidFill>
              </a:rPr>
              <a:t>Le origini del brand</a:t>
            </a:r>
          </a:p>
        </p:txBody>
      </p:sp>
      <p:sp>
        <p:nvSpPr>
          <p:cNvPr id="15" name="CasellaDiTesto 14">
            <a:extLst>
              <a:ext uri="{FF2B5EF4-FFF2-40B4-BE49-F238E27FC236}">
                <a16:creationId xmlns:a16="http://schemas.microsoft.com/office/drawing/2014/main" id="{D015AB9E-2610-427F-89D0-065AC036DD18}"/>
              </a:ext>
            </a:extLst>
          </p:cNvPr>
          <p:cNvSpPr txBox="1"/>
          <p:nvPr/>
        </p:nvSpPr>
        <p:spPr>
          <a:xfrm>
            <a:off x="5847371" y="2940198"/>
            <a:ext cx="4921243" cy="1938992"/>
          </a:xfrm>
          <a:prstGeom prst="rect">
            <a:avLst/>
          </a:prstGeom>
          <a:noFill/>
        </p:spPr>
        <p:txBody>
          <a:bodyPr wrap="square" lIns="0" tIns="0" rIns="0" bIns="0" numCol="1" rtlCol="0">
            <a:spAutoFit/>
          </a:bodyPr>
          <a:lstStyle/>
          <a:p>
            <a:r>
              <a:rPr lang="it-IT" sz="1400" kern="0" dirty="0">
                <a:solidFill>
                  <a:schemeClr val="tx2">
                    <a:lumMod val="85000"/>
                  </a:schemeClr>
                </a:solidFill>
              </a:rPr>
              <a:t>Nasce </a:t>
            </a:r>
            <a:r>
              <a:rPr lang="it-IT" sz="1400" dirty="0">
                <a:solidFill>
                  <a:schemeClr val="tx2">
                    <a:lumMod val="85000"/>
                  </a:schemeClr>
                </a:solidFill>
              </a:rPr>
              <a:t>a Parigi nel 1854 dall’omonimo fondatore, grazie all’invenzione del celebre pattern presente tutt’oggi sulle borse. Si espande in tutto il mondo diventando il leader del mercato della pelletteria di lusso tra il 2009 e il 2012.</a:t>
            </a:r>
          </a:p>
          <a:p>
            <a:endParaRPr lang="it-IT" sz="1400" kern="0" dirty="0">
              <a:solidFill>
                <a:schemeClr val="tx2">
                  <a:lumMod val="85000"/>
                </a:schemeClr>
              </a:solidFill>
            </a:endParaRPr>
          </a:p>
          <a:p>
            <a:r>
              <a:rPr lang="it-IT" sz="1400" kern="0" dirty="0">
                <a:solidFill>
                  <a:schemeClr val="tx2">
                    <a:lumMod val="85000"/>
                  </a:schemeClr>
                </a:solidFill>
              </a:rPr>
              <a:t>Attualmente è uno dei titoli con maggiore quotazione alla Borsa di Parigi e fa parte del CAC40, con una capitalizzazione di 312 miliardi di Euro.</a:t>
            </a:r>
          </a:p>
          <a:p>
            <a:pPr algn="l"/>
            <a:endParaRPr lang="it-IT" sz="1400" kern="0" dirty="0">
              <a:solidFill>
                <a:schemeClr val="tx2">
                  <a:lumMod val="85000"/>
                </a:schemeClr>
              </a:solidFill>
            </a:endParaRP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BB1EB1B-642F-4E1F-8C73-F4CE9E9B8E82}"/>
              </a:ext>
            </a:extLst>
          </p:cNvPr>
          <p:cNvPicPr>
            <a:picLocks noChangeAspect="1"/>
          </p:cNvPicPr>
          <p:nvPr/>
        </p:nvPicPr>
        <p:blipFill>
          <a:blip r:embed="rId5"/>
          <a:stretch>
            <a:fillRect/>
          </a:stretch>
        </p:blipFill>
        <p:spPr>
          <a:xfrm>
            <a:off x="-1314706" y="866239"/>
            <a:ext cx="7162078" cy="5371559"/>
          </a:xfrm>
          <a:prstGeom prst="rect">
            <a:avLst/>
          </a:prstGeom>
        </p:spPr>
      </p:pic>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3027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620202"/>
            <a:ext cx="6691086" cy="56056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277927"/>
            <a:ext cx="5420703" cy="553998"/>
          </a:xfrm>
          <a:prstGeom prst="rect">
            <a:avLst/>
          </a:prstGeom>
          <a:noFill/>
        </p:spPr>
        <p:txBody>
          <a:bodyPr wrap="square" lIns="0" tIns="0" rIns="0" bIns="0" numCol="1" rtlCol="0">
            <a:spAutoFit/>
          </a:bodyPr>
          <a:lstStyle/>
          <a:p>
            <a:r>
              <a:rPr lang="de-DE" altLang="de-DE" sz="3600" dirty="0">
                <a:latin typeface="+mj-lt"/>
              </a:rPr>
              <a:t>SELECTIVE RETAILING</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789479"/>
            <a:ext cx="5070023" cy="307777"/>
          </a:xfrm>
          <a:prstGeom prst="rect">
            <a:avLst/>
          </a:prstGeom>
          <a:noFill/>
        </p:spPr>
        <p:txBody>
          <a:bodyPr wrap="square" lIns="0" tIns="0" rIns="0" bIns="0" numCol="1" rtlCol="0">
            <a:spAutoFit/>
          </a:bodyPr>
          <a:lstStyle/>
          <a:p>
            <a:r>
              <a:rPr lang="de-DE" altLang="de-DE" sz="2000" dirty="0">
                <a:solidFill>
                  <a:schemeClr val="accent5"/>
                </a:solidFill>
              </a:rPr>
              <a:t>Il futuro dell‘e-commerce di lusso</a:t>
            </a:r>
          </a:p>
        </p:txBody>
      </p:sp>
      <p:sp>
        <p:nvSpPr>
          <p:cNvPr id="11" name="CasellaDiTesto 10">
            <a:extLst>
              <a:ext uri="{FF2B5EF4-FFF2-40B4-BE49-F238E27FC236}">
                <a16:creationId xmlns:a16="http://schemas.microsoft.com/office/drawing/2014/main" id="{07DD1327-38E6-4497-9C69-FB942B831486}"/>
              </a:ext>
            </a:extLst>
          </p:cNvPr>
          <p:cNvSpPr txBox="1"/>
          <p:nvPr/>
        </p:nvSpPr>
        <p:spPr>
          <a:xfrm>
            <a:off x="5847371" y="3310283"/>
            <a:ext cx="5420703" cy="1938992"/>
          </a:xfrm>
          <a:prstGeom prst="rect">
            <a:avLst/>
          </a:prstGeom>
          <a:noFill/>
        </p:spPr>
        <p:txBody>
          <a:bodyPr wrap="square" lIns="0" tIns="0" rIns="0" bIns="0" numCol="1" rtlCol="0">
            <a:spAutoFit/>
          </a:bodyPr>
          <a:lstStyle/>
          <a:p>
            <a:r>
              <a:rPr lang="it-IT" sz="1400" kern="0" dirty="0">
                <a:solidFill>
                  <a:schemeClr val="tx2">
                    <a:lumMod val="85000"/>
                  </a:schemeClr>
                </a:solidFill>
              </a:rPr>
              <a:t>Con l’emergenza sanitaria e i negozi fisici chiusi, Louis Vuitton ha reinventato il proprio sistema di vendita, utilizzando l’e-commerce come piattaforma principale. </a:t>
            </a:r>
          </a:p>
          <a:p>
            <a:endParaRPr lang="it-IT" sz="1400" kern="0" dirty="0">
              <a:solidFill>
                <a:schemeClr val="tx2">
                  <a:lumMod val="85000"/>
                </a:schemeClr>
              </a:solidFill>
            </a:endParaRPr>
          </a:p>
          <a:p>
            <a:r>
              <a:rPr lang="it-IT" sz="1400" kern="0" dirty="0">
                <a:solidFill>
                  <a:schemeClr val="tx2">
                    <a:lumMod val="85000"/>
                  </a:schemeClr>
                </a:solidFill>
              </a:rPr>
              <a:t>Il </a:t>
            </a:r>
            <a:r>
              <a:rPr lang="it-IT" sz="1400" i="1" kern="0" dirty="0">
                <a:solidFill>
                  <a:schemeClr val="tx2">
                    <a:lumMod val="85000"/>
                  </a:schemeClr>
                </a:solidFill>
              </a:rPr>
              <a:t>selective retailing </a:t>
            </a:r>
            <a:r>
              <a:rPr lang="it-IT" sz="1400" kern="0" dirty="0">
                <a:solidFill>
                  <a:schemeClr val="tx2">
                    <a:lumMod val="85000"/>
                  </a:schemeClr>
                </a:solidFill>
              </a:rPr>
              <a:t>implementato da LVMH è basato sull’offrire al cliente online, la stessa cura che avrebbe in un negozio fisico, per esempio utilizzando packaging con un altissimo livello di finitura per non rovinare i prodotti spediti.</a:t>
            </a:r>
          </a:p>
          <a:p>
            <a:pPr algn="l"/>
            <a:endParaRPr lang="it-IT" sz="1400" kern="0" dirty="0">
              <a:solidFill>
                <a:schemeClr val="tx2">
                  <a:lumMod val="85000"/>
                </a:schemeClr>
              </a:solidFill>
            </a:endParaRPr>
          </a:p>
        </p:txBody>
      </p:sp>
    </p:spTree>
    <p:custDataLst>
      <p:tags r:id="rId1"/>
    </p:custDataLst>
    <p:extLst>
      <p:ext uri="{BB962C8B-B14F-4D97-AF65-F5344CB8AC3E}">
        <p14:creationId xmlns:p14="http://schemas.microsoft.com/office/powerpoint/2010/main" val="7505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3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873044" y="2530519"/>
            <a:ext cx="2783519" cy="430887"/>
          </a:xfrm>
          <a:prstGeom prst="rect">
            <a:avLst/>
          </a:prstGeom>
          <a:noFill/>
        </p:spPr>
        <p:txBody>
          <a:bodyPr wrap="none" lIns="0" tIns="0" rIns="0" bIns="0" numCol="1" rtlCol="0">
            <a:spAutoFit/>
          </a:bodyPr>
          <a:lstStyle/>
          <a:p>
            <a:r>
              <a:rPr lang="de-DE" altLang="de-DE" sz="2800" spc="300" dirty="0"/>
              <a:t>CONCLUSIONI</a:t>
            </a:r>
          </a:p>
        </p:txBody>
      </p: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875432" y="3245160"/>
            <a:ext cx="5842150" cy="307777"/>
          </a:xfrm>
          <a:prstGeom prst="rect">
            <a:avLst/>
          </a:prstGeom>
          <a:noFill/>
        </p:spPr>
        <p:txBody>
          <a:bodyPr wrap="square" lIns="0" tIns="0" rIns="0" bIns="0" numCol="1" rtlCol="0">
            <a:spAutoFit/>
          </a:bodyPr>
          <a:lstStyle/>
          <a:p>
            <a:pPr rtl="0">
              <a:spcBef>
                <a:spcPts val="0"/>
              </a:spcBef>
              <a:spcAft>
                <a:spcPts val="0"/>
              </a:spcAft>
            </a:pPr>
            <a:r>
              <a:rPr lang="it-IT" sz="2000" b="0" dirty="0">
                <a:solidFill>
                  <a:schemeClr val="tx2">
                    <a:lumMod val="85000"/>
                  </a:schemeClr>
                </a:solidFill>
                <a:effectLst/>
              </a:rPr>
              <a:t>Tiriamo le somme sull’analisi dell’azienda</a:t>
            </a:r>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27481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BB1EB1B-642F-4E1F-8C73-F4CE9E9B8E82}"/>
              </a:ext>
            </a:extLst>
          </p:cNvPr>
          <p:cNvPicPr>
            <a:picLocks noChangeAspect="1"/>
          </p:cNvPicPr>
          <p:nvPr/>
        </p:nvPicPr>
        <p:blipFill>
          <a:blip r:embed="rId5"/>
          <a:srcRect/>
          <a:stretch/>
        </p:blipFill>
        <p:spPr>
          <a:xfrm>
            <a:off x="2208270" y="2364299"/>
            <a:ext cx="2715175" cy="2715175"/>
          </a:xfrm>
          <a:prstGeom prst="rect">
            <a:avLst/>
          </a:prstGeom>
        </p:spPr>
      </p:pic>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3027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620202"/>
            <a:ext cx="6691086" cy="56056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277927"/>
            <a:ext cx="5420703" cy="553998"/>
          </a:xfrm>
          <a:prstGeom prst="rect">
            <a:avLst/>
          </a:prstGeom>
          <a:noFill/>
        </p:spPr>
        <p:txBody>
          <a:bodyPr wrap="square" lIns="0" tIns="0" rIns="0" bIns="0" numCol="1" rtlCol="0">
            <a:spAutoFit/>
          </a:bodyPr>
          <a:lstStyle/>
          <a:p>
            <a:r>
              <a:rPr lang="de-DE" altLang="de-DE" sz="3600" dirty="0">
                <a:latin typeface="+mj-lt"/>
              </a:rPr>
              <a:t>BLOCKCHAIN</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789479"/>
            <a:ext cx="5070023" cy="307777"/>
          </a:xfrm>
          <a:prstGeom prst="rect">
            <a:avLst/>
          </a:prstGeom>
          <a:noFill/>
        </p:spPr>
        <p:txBody>
          <a:bodyPr wrap="square" lIns="0" tIns="0" rIns="0" bIns="0" numCol="1" rtlCol="0">
            <a:spAutoFit/>
          </a:bodyPr>
          <a:lstStyle/>
          <a:p>
            <a:r>
              <a:rPr lang="de-DE" altLang="de-DE" sz="2000" dirty="0">
                <a:solidFill>
                  <a:schemeClr val="accent5"/>
                </a:solidFill>
              </a:rPr>
              <a:t>L‘evoluzione della proprietà intellettuale</a:t>
            </a:r>
          </a:p>
        </p:txBody>
      </p:sp>
      <p:sp>
        <p:nvSpPr>
          <p:cNvPr id="11" name="CasellaDiTesto 10">
            <a:extLst>
              <a:ext uri="{FF2B5EF4-FFF2-40B4-BE49-F238E27FC236}">
                <a16:creationId xmlns:a16="http://schemas.microsoft.com/office/drawing/2014/main" id="{07DD1327-38E6-4497-9C69-FB942B831486}"/>
              </a:ext>
            </a:extLst>
          </p:cNvPr>
          <p:cNvSpPr txBox="1"/>
          <p:nvPr/>
        </p:nvSpPr>
        <p:spPr>
          <a:xfrm>
            <a:off x="5847371" y="3310283"/>
            <a:ext cx="5420703" cy="1938992"/>
          </a:xfrm>
          <a:prstGeom prst="rect">
            <a:avLst/>
          </a:prstGeom>
          <a:noFill/>
        </p:spPr>
        <p:txBody>
          <a:bodyPr wrap="square" lIns="0" tIns="0" rIns="0" bIns="0" numCol="1" rtlCol="0">
            <a:spAutoFit/>
          </a:bodyPr>
          <a:lstStyle/>
          <a:p>
            <a:r>
              <a:rPr lang="it-IT" sz="1400" kern="0" dirty="0">
                <a:solidFill>
                  <a:schemeClr val="tx2">
                    <a:lumMod val="85000"/>
                  </a:schemeClr>
                </a:solidFill>
              </a:rPr>
              <a:t>L’invenzione delle blockchain ha permesso agli artisti di tutto il mondo di rendere uniche le proprie creazioni. L’utilizzo di particolari sistemi per criptare le opere ha portato alla libera vendita dell’arte digitale. </a:t>
            </a:r>
          </a:p>
          <a:p>
            <a:endParaRPr lang="it-IT" sz="1400" kern="0" dirty="0">
              <a:solidFill>
                <a:schemeClr val="tx2">
                  <a:lumMod val="85000"/>
                </a:schemeClr>
              </a:solidFill>
            </a:endParaRPr>
          </a:p>
          <a:p>
            <a:r>
              <a:rPr lang="it-IT" sz="1400" kern="0" dirty="0">
                <a:solidFill>
                  <a:schemeClr val="tx2">
                    <a:lumMod val="85000"/>
                  </a:schemeClr>
                </a:solidFill>
              </a:rPr>
              <a:t>Il gruppo LVMH in collaborazione con Prada e Richemont ha fondato </a:t>
            </a:r>
            <a:r>
              <a:rPr lang="it-IT" sz="1400" i="1" kern="0" dirty="0">
                <a:solidFill>
                  <a:schemeClr val="tx2">
                    <a:lumMod val="85000"/>
                  </a:schemeClr>
                </a:solidFill>
              </a:rPr>
              <a:t>Aura Blockchain Consortium</a:t>
            </a:r>
            <a:r>
              <a:rPr lang="it-IT" sz="1400" kern="0" dirty="0">
                <a:solidFill>
                  <a:schemeClr val="tx2">
                    <a:lumMod val="85000"/>
                  </a:schemeClr>
                </a:solidFill>
              </a:rPr>
              <a:t>, un hub dove condividere gli NFTs delle maison, per sfruttare questo mercato nascente.</a:t>
            </a:r>
          </a:p>
          <a:p>
            <a:pPr algn="l"/>
            <a:endParaRPr lang="it-IT" sz="1400" kern="0" dirty="0">
              <a:solidFill>
                <a:schemeClr val="tx2">
                  <a:lumMod val="85000"/>
                </a:schemeClr>
              </a:solidFill>
            </a:endParaRPr>
          </a:p>
        </p:txBody>
      </p:sp>
    </p:spTree>
    <p:custDataLst>
      <p:tags r:id="rId1"/>
    </p:custDataLst>
    <p:extLst>
      <p:ext uri="{BB962C8B-B14F-4D97-AF65-F5344CB8AC3E}">
        <p14:creationId xmlns:p14="http://schemas.microsoft.com/office/powerpoint/2010/main" val="3078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3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C712440-9166-4ECF-8A27-49594A348328}"/>
              </a:ext>
            </a:extLst>
          </p:cNvPr>
          <p:cNvPicPr>
            <a:picLocks noChangeAspect="1"/>
          </p:cNvPicPr>
          <p:nvPr/>
        </p:nvPicPr>
        <p:blipFill>
          <a:blip r:embed="rId4"/>
          <a:srcRect t="5537" b="5537"/>
          <a:stretch/>
        </p:blipFill>
        <p:spPr>
          <a:xfrm>
            <a:off x="6996223" y="0"/>
            <a:ext cx="5195777" cy="6858000"/>
          </a:xfrm>
          <a:prstGeom prst="rect">
            <a:avLst/>
          </a:prstGeom>
        </p:spPr>
      </p:pic>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1177459" y="3280430"/>
            <a:ext cx="4627918" cy="29714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pPr>
            <a:r>
              <a:rPr lang="en-US" sz="2800" dirty="0">
                <a:solidFill>
                  <a:srgbClr val="DDDDDD"/>
                </a:solidFill>
                <a:latin typeface="+mn-lt"/>
                <a:cs typeface="Times New Roman" panose="02020603050405020304" pitchFamily="18" charset="0"/>
              </a:rPr>
              <a:t>GRAZIE PER L’ATTENZIONE</a:t>
            </a:r>
          </a:p>
          <a:p>
            <a:pPr lvl="1">
              <a:lnSpc>
                <a:spcPct val="80000"/>
              </a:lnSpc>
            </a:pPr>
            <a:endParaRPr lang="en-US" sz="2000"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1705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CasellaDiTesto 15">
            <a:extLst>
              <a:ext uri="{FF2B5EF4-FFF2-40B4-BE49-F238E27FC236}">
                <a16:creationId xmlns:a16="http://schemas.microsoft.com/office/drawing/2014/main" id="{1758F3F0-9BF3-4C5C-B99E-9FE452DB3447}"/>
              </a:ext>
            </a:extLst>
          </p:cNvPr>
          <p:cNvSpPr txBox="1"/>
          <p:nvPr/>
        </p:nvSpPr>
        <p:spPr>
          <a:xfrm>
            <a:off x="2534269" y="2521094"/>
            <a:ext cx="2521832" cy="1815807"/>
          </a:xfrm>
          <a:custGeom>
            <a:avLst/>
            <a:gdLst/>
            <a:ahLst/>
            <a:cxnLst/>
            <a:rect l="l" t="t" r="r" b="b"/>
            <a:pathLst>
              <a:path w="1886099" h="1358057">
                <a:moveTo>
                  <a:pt x="1168934" y="0"/>
                </a:moveTo>
                <a:lnTo>
                  <a:pt x="1825638" y="0"/>
                </a:lnTo>
                <a:lnTo>
                  <a:pt x="1825638" y="184175"/>
                </a:lnTo>
                <a:lnTo>
                  <a:pt x="1348458" y="184175"/>
                </a:lnTo>
                <a:lnTo>
                  <a:pt x="1326133" y="518108"/>
                </a:lnTo>
                <a:cubicBezTo>
                  <a:pt x="1368922" y="515627"/>
                  <a:pt x="1407679" y="514387"/>
                  <a:pt x="1442405" y="514387"/>
                </a:cubicBezTo>
                <a:cubicBezTo>
                  <a:pt x="1583792" y="514387"/>
                  <a:pt x="1693088" y="550664"/>
                  <a:pt x="1770292" y="623218"/>
                </a:cubicBezTo>
                <a:cubicBezTo>
                  <a:pt x="1847497" y="695772"/>
                  <a:pt x="1886099" y="794990"/>
                  <a:pt x="1886099" y="920874"/>
                </a:cubicBezTo>
                <a:cubicBezTo>
                  <a:pt x="1886099" y="1052959"/>
                  <a:pt x="1841916" y="1158844"/>
                  <a:pt x="1753549" y="1238529"/>
                </a:cubicBezTo>
                <a:cubicBezTo>
                  <a:pt x="1665183" y="1318214"/>
                  <a:pt x="1543795" y="1358057"/>
                  <a:pt x="1389385" y="1358057"/>
                </a:cubicBezTo>
                <a:cubicBezTo>
                  <a:pt x="1259161" y="1358057"/>
                  <a:pt x="1162113" y="1339763"/>
                  <a:pt x="1098241" y="1303176"/>
                </a:cubicBezTo>
                <a:lnTo>
                  <a:pt x="1098241" y="1095747"/>
                </a:lnTo>
                <a:cubicBezTo>
                  <a:pt x="1185677" y="1154658"/>
                  <a:pt x="1274354" y="1184114"/>
                  <a:pt x="1364271" y="1184114"/>
                </a:cubicBezTo>
                <a:cubicBezTo>
                  <a:pt x="1454808" y="1184114"/>
                  <a:pt x="1527672" y="1161015"/>
                  <a:pt x="1582862" y="1114816"/>
                </a:cubicBezTo>
                <a:cubicBezTo>
                  <a:pt x="1638052" y="1068617"/>
                  <a:pt x="1665648" y="1007070"/>
                  <a:pt x="1665648" y="930176"/>
                </a:cubicBezTo>
                <a:cubicBezTo>
                  <a:pt x="1665648" y="854522"/>
                  <a:pt x="1637587" y="795610"/>
                  <a:pt x="1581467" y="753442"/>
                </a:cubicBezTo>
                <a:cubicBezTo>
                  <a:pt x="1525346" y="711275"/>
                  <a:pt x="1444886" y="690191"/>
                  <a:pt x="1340086" y="690191"/>
                </a:cubicBezTo>
                <a:cubicBezTo>
                  <a:pt x="1304119" y="690191"/>
                  <a:pt x="1231256" y="693911"/>
                  <a:pt x="1121495" y="701353"/>
                </a:cubicBezTo>
                <a:close/>
                <a:moveTo>
                  <a:pt x="0" y="0"/>
                </a:moveTo>
                <a:lnTo>
                  <a:pt x="891109" y="0"/>
                </a:lnTo>
                <a:lnTo>
                  <a:pt x="891109" y="107900"/>
                </a:lnTo>
                <a:cubicBezTo>
                  <a:pt x="835298" y="210220"/>
                  <a:pt x="782588" y="311454"/>
                  <a:pt x="732979" y="411603"/>
                </a:cubicBezTo>
                <a:cubicBezTo>
                  <a:pt x="683370" y="511752"/>
                  <a:pt x="638411" y="612366"/>
                  <a:pt x="598104" y="713445"/>
                </a:cubicBezTo>
                <a:cubicBezTo>
                  <a:pt x="557796" y="814524"/>
                  <a:pt x="522759" y="916378"/>
                  <a:pt x="492994" y="1019008"/>
                </a:cubicBezTo>
                <a:cubicBezTo>
                  <a:pt x="463228" y="1121637"/>
                  <a:pt x="440284" y="1226592"/>
                  <a:pt x="424161" y="1333872"/>
                </a:cubicBezTo>
                <a:lnTo>
                  <a:pt x="198128" y="1333872"/>
                </a:lnTo>
                <a:cubicBezTo>
                  <a:pt x="213011" y="1238374"/>
                  <a:pt x="234250" y="1143031"/>
                  <a:pt x="261845" y="1047843"/>
                </a:cubicBezTo>
                <a:cubicBezTo>
                  <a:pt x="289440" y="952655"/>
                  <a:pt x="321841" y="857467"/>
                  <a:pt x="359048" y="762279"/>
                </a:cubicBezTo>
                <a:cubicBezTo>
                  <a:pt x="396255" y="667091"/>
                  <a:pt x="437958" y="571438"/>
                  <a:pt x="484157" y="475320"/>
                </a:cubicBezTo>
                <a:cubicBezTo>
                  <a:pt x="530356" y="379202"/>
                  <a:pt x="579500" y="282153"/>
                  <a:pt x="631590" y="184175"/>
                </a:cubicBezTo>
                <a:lnTo>
                  <a:pt x="0" y="184175"/>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1400" kern="0" dirty="0"/>
          </a:p>
        </p:txBody>
      </p:sp>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410411" y="1760135"/>
            <a:ext cx="5511280" cy="3469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2" name="Rectangle 1">
            <a:extLst>
              <a:ext uri="{FF2B5EF4-FFF2-40B4-BE49-F238E27FC236}">
                <a16:creationId xmlns:a16="http://schemas.microsoft.com/office/drawing/2014/main" id="{226F08B3-37B7-4D5C-80DD-85ECEA54CD23}"/>
              </a:ext>
            </a:extLst>
          </p:cNvPr>
          <p:cNvSpPr/>
          <p:nvPr/>
        </p:nvSpPr>
        <p:spPr>
          <a:xfrm>
            <a:off x="5500914" y="1558601"/>
            <a:ext cx="6691086" cy="39544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F7833B0-BA71-4453-853F-974C3C7535A2}"/>
              </a:ext>
            </a:extLst>
          </p:cNvPr>
          <p:cNvSpPr txBox="1"/>
          <p:nvPr/>
        </p:nvSpPr>
        <p:spPr>
          <a:xfrm>
            <a:off x="5855224" y="1760134"/>
            <a:ext cx="5412185" cy="553998"/>
          </a:xfrm>
          <a:prstGeom prst="rect">
            <a:avLst/>
          </a:prstGeom>
          <a:noFill/>
        </p:spPr>
        <p:txBody>
          <a:bodyPr wrap="square" lIns="0" tIns="0" rIns="0" bIns="0" numCol="1" rtlCol="0">
            <a:spAutoFit/>
          </a:bodyPr>
          <a:lstStyle/>
          <a:p>
            <a:r>
              <a:rPr lang="de-DE" altLang="de-DE" sz="3600" dirty="0">
                <a:latin typeface="+mj-lt"/>
              </a:rPr>
              <a:t>LE MAISON DI LVMH</a:t>
            </a:r>
          </a:p>
        </p:txBody>
      </p:sp>
      <p:sp>
        <p:nvSpPr>
          <p:cNvPr id="9" name="TextBox 8">
            <a:extLst>
              <a:ext uri="{FF2B5EF4-FFF2-40B4-BE49-F238E27FC236}">
                <a16:creationId xmlns:a16="http://schemas.microsoft.com/office/drawing/2014/main" id="{60CD49EC-E6A4-4053-A5B4-CB9DBB8C3F88}"/>
              </a:ext>
            </a:extLst>
          </p:cNvPr>
          <p:cNvSpPr txBox="1"/>
          <p:nvPr/>
        </p:nvSpPr>
        <p:spPr>
          <a:xfrm>
            <a:off x="5855224" y="2244095"/>
            <a:ext cx="2598468" cy="276999"/>
          </a:xfrm>
          <a:prstGeom prst="rect">
            <a:avLst/>
          </a:prstGeom>
          <a:noFill/>
        </p:spPr>
        <p:txBody>
          <a:bodyPr wrap="none" lIns="0" tIns="0" rIns="0" bIns="0" numCol="1" rtlCol="0">
            <a:spAutoFit/>
          </a:bodyPr>
          <a:lstStyle/>
          <a:p>
            <a:r>
              <a:rPr lang="de-DE" altLang="de-DE" dirty="0">
                <a:solidFill>
                  <a:schemeClr val="accent5"/>
                </a:solidFill>
              </a:rPr>
              <a:t>In continua acquisizione </a:t>
            </a:r>
          </a:p>
        </p:txBody>
      </p:sp>
      <p:sp>
        <p:nvSpPr>
          <p:cNvPr id="3" name="CasellaDiTesto 2">
            <a:extLst>
              <a:ext uri="{FF2B5EF4-FFF2-40B4-BE49-F238E27FC236}">
                <a16:creationId xmlns:a16="http://schemas.microsoft.com/office/drawing/2014/main" id="{3F631EFD-DAB2-433A-B305-2B12284A037D}"/>
              </a:ext>
            </a:extLst>
          </p:cNvPr>
          <p:cNvSpPr txBox="1"/>
          <p:nvPr/>
        </p:nvSpPr>
        <p:spPr>
          <a:xfrm>
            <a:off x="5855224" y="2643188"/>
            <a:ext cx="4921243" cy="2462213"/>
          </a:xfrm>
          <a:prstGeom prst="rect">
            <a:avLst/>
          </a:prstGeom>
          <a:noFill/>
        </p:spPr>
        <p:txBody>
          <a:bodyPr wrap="square" lIns="0" tIns="0" rIns="0" bIns="0" numCol="1" rtlCol="0">
            <a:spAutoFit/>
          </a:bodyPr>
          <a:lstStyle/>
          <a:p>
            <a:pPr algn="l"/>
            <a:r>
              <a:rPr lang="it-IT" sz="1600" kern="0" dirty="0">
                <a:solidFill>
                  <a:schemeClr val="tx2">
                    <a:lumMod val="85000"/>
                  </a:schemeClr>
                </a:solidFill>
              </a:rPr>
              <a:t>La holding si espande dalla fusione iniziale con </a:t>
            </a:r>
            <a:r>
              <a:rPr lang="it-IT" sz="1600" b="0" i="0" dirty="0">
                <a:solidFill>
                  <a:schemeClr val="tx2">
                    <a:lumMod val="85000"/>
                  </a:schemeClr>
                </a:solidFill>
                <a:effectLst/>
              </a:rPr>
              <a:t>Moët</a:t>
            </a:r>
            <a:r>
              <a:rPr lang="it-IT" sz="1600" dirty="0">
                <a:solidFill>
                  <a:schemeClr val="tx2">
                    <a:lumMod val="85000"/>
                  </a:schemeClr>
                </a:solidFill>
              </a:rPr>
              <a:t>, fino alla acquisizione nel 2020 di Tiffany e Co, passando per l’acquisto di Dior</a:t>
            </a:r>
            <a:r>
              <a:rPr lang="it-IT" sz="1600" dirty="0">
                <a:solidFill>
                  <a:schemeClr val="tx2">
                    <a:lumMod val="85000"/>
                  </a:schemeClr>
                </a:solidFill>
                <a:latin typeface="Helvetica" pitchFamily="2" charset="0"/>
              </a:rPr>
              <a:t>.</a:t>
            </a:r>
            <a:r>
              <a:rPr lang="it-IT" sz="1600" dirty="0">
                <a:solidFill>
                  <a:schemeClr val="accent1"/>
                </a:solidFill>
                <a:latin typeface="Helvetica" pitchFamily="2" charset="0"/>
              </a:rPr>
              <a:t> </a:t>
            </a:r>
            <a:r>
              <a:rPr lang="it-IT" sz="1600" kern="0" dirty="0"/>
              <a:t> </a:t>
            </a:r>
          </a:p>
          <a:p>
            <a:pPr algn="l"/>
            <a:endParaRPr lang="it-IT" sz="1600" kern="0" dirty="0">
              <a:solidFill>
                <a:schemeClr val="tx2">
                  <a:lumMod val="75000"/>
                </a:schemeClr>
              </a:solidFill>
            </a:endParaRPr>
          </a:p>
          <a:p>
            <a:pPr algn="l"/>
            <a:r>
              <a:rPr lang="it-IT" sz="1600" kern="0" dirty="0">
                <a:solidFill>
                  <a:schemeClr val="tx2">
                    <a:lumMod val="85000"/>
                  </a:schemeClr>
                </a:solidFill>
              </a:rPr>
              <a:t>I settori della holding:</a:t>
            </a:r>
          </a:p>
          <a:p>
            <a:pPr marL="285750" indent="-285750" algn="l">
              <a:buFont typeface="Arial" panose="020B0604020202020204" pitchFamily="34" charset="0"/>
              <a:buChar char="•"/>
            </a:pPr>
            <a:r>
              <a:rPr lang="it-IT" sz="1600" kern="0" dirty="0">
                <a:solidFill>
                  <a:schemeClr val="tx2">
                    <a:lumMod val="85000"/>
                  </a:schemeClr>
                </a:solidFill>
              </a:rPr>
              <a:t>champagne e alcolici  </a:t>
            </a:r>
            <a:r>
              <a:rPr lang="it-IT" sz="1000" i="1" kern="0" dirty="0">
                <a:solidFill>
                  <a:schemeClr val="accent1">
                    <a:lumMod val="40000"/>
                    <a:lumOff val="60000"/>
                  </a:schemeClr>
                </a:solidFill>
              </a:rPr>
              <a:t>Moet, Krug, Belvedere e Dom Perignon</a:t>
            </a:r>
          </a:p>
          <a:p>
            <a:pPr marL="285750" indent="-285750" algn="l">
              <a:buFont typeface="Arial" panose="020B0604020202020204" pitchFamily="34" charset="0"/>
              <a:buChar char="•"/>
            </a:pPr>
            <a:r>
              <a:rPr lang="it-IT" sz="1600" kern="0" dirty="0">
                <a:solidFill>
                  <a:schemeClr val="tx2">
                    <a:lumMod val="85000"/>
                  </a:schemeClr>
                </a:solidFill>
              </a:rPr>
              <a:t>moda e pelletteria  </a:t>
            </a:r>
            <a:r>
              <a:rPr lang="it-IT" sz="1000" i="1" kern="0" dirty="0">
                <a:solidFill>
                  <a:schemeClr val="accent1">
                    <a:lumMod val="40000"/>
                    <a:lumOff val="60000"/>
                  </a:schemeClr>
                </a:solidFill>
              </a:rPr>
              <a:t>LV, Dior, Fendi e Rimowa</a:t>
            </a:r>
          </a:p>
          <a:p>
            <a:pPr marL="285750" indent="-285750">
              <a:buFont typeface="Arial" panose="020B0604020202020204" pitchFamily="34" charset="0"/>
              <a:buChar char="•"/>
            </a:pPr>
            <a:r>
              <a:rPr lang="it-IT" sz="1600" kern="0" dirty="0">
                <a:solidFill>
                  <a:schemeClr val="tx2">
                    <a:lumMod val="85000"/>
                  </a:schemeClr>
                </a:solidFill>
              </a:rPr>
              <a:t>profumi e cosmetici  </a:t>
            </a:r>
            <a:r>
              <a:rPr lang="it-IT" sz="1000" i="1" kern="0" dirty="0">
                <a:solidFill>
                  <a:schemeClr val="accent1">
                    <a:lumMod val="40000"/>
                    <a:lumOff val="60000"/>
                  </a:schemeClr>
                </a:solidFill>
              </a:rPr>
              <a:t>Kenzo, Givenchy, Guerlain e Fenty</a:t>
            </a:r>
          </a:p>
          <a:p>
            <a:pPr marL="285750" indent="-285750" algn="l">
              <a:buFont typeface="Arial" panose="020B0604020202020204" pitchFamily="34" charset="0"/>
              <a:buChar char="•"/>
            </a:pPr>
            <a:r>
              <a:rPr lang="it-IT" sz="1600" kern="0" dirty="0">
                <a:solidFill>
                  <a:schemeClr val="tx2">
                    <a:lumMod val="85000"/>
                  </a:schemeClr>
                </a:solidFill>
              </a:rPr>
              <a:t>orologi e gioielleria  </a:t>
            </a:r>
            <a:r>
              <a:rPr lang="it-IT" sz="1000" i="1" kern="0" dirty="0">
                <a:solidFill>
                  <a:schemeClr val="accent1">
                    <a:lumMod val="40000"/>
                    <a:lumOff val="60000"/>
                  </a:schemeClr>
                </a:solidFill>
              </a:rPr>
              <a:t>Bvlgari, TAG Heuer, Tiffany e Hublot</a:t>
            </a:r>
          </a:p>
          <a:p>
            <a:pPr marL="285750" indent="-285750" algn="l">
              <a:buFont typeface="Arial" panose="020B0604020202020204" pitchFamily="34" charset="0"/>
              <a:buChar char="•"/>
            </a:pPr>
            <a:r>
              <a:rPr lang="it-IT" sz="1600" kern="0" dirty="0">
                <a:solidFill>
                  <a:schemeClr val="tx2">
                    <a:lumMod val="85000"/>
                  </a:schemeClr>
                </a:solidFill>
              </a:rPr>
              <a:t>distribuzione selettiva  </a:t>
            </a:r>
            <a:r>
              <a:rPr lang="it-IT" sz="1000" i="1" kern="0" dirty="0">
                <a:solidFill>
                  <a:schemeClr val="accent1">
                    <a:lumMod val="40000"/>
                    <a:lumOff val="60000"/>
                  </a:schemeClr>
                </a:solidFill>
              </a:rPr>
              <a:t>Sephora e Duty Free Shopper</a:t>
            </a:r>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1+#ppt_w/2"/>
                                          </p:val>
                                        </p:tav>
                                        <p:tav tm="100000">
                                          <p:val>
                                            <p:strVal val="#ppt_x"/>
                                          </p:val>
                                        </p:tav>
                                      </p:tavLst>
                                    </p:anim>
                                    <p:anim calcmode="lin" valueType="num">
                                      <p:cBhvr additive="base">
                                        <p:cTn id="12" dur="1250" fill="hold"/>
                                        <p:tgtEl>
                                          <p:spTgt spid="1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3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7" grpId="0" animBg="1"/>
      <p:bldP spid="8" grpId="0"/>
      <p:bldP spid="9"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3128CB6E-5CF7-4170-88DD-184DF2CE9B01}"/>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70775" y="1492808"/>
            <a:ext cx="10659834" cy="5171360"/>
          </a:xfrm>
          <a:prstGeom prst="rect">
            <a:avLst/>
          </a:prstGeom>
        </p:spPr>
      </p:pic>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3">
            <a:extLst>
              <a:ext uri="{FF2B5EF4-FFF2-40B4-BE49-F238E27FC236}">
                <a16:creationId xmlns:a16="http://schemas.microsoft.com/office/drawing/2014/main" id="{28D29B04-5F17-44FA-8A76-99F4C6F064C4}"/>
              </a:ext>
            </a:extLst>
          </p:cNvPr>
          <p:cNvSpPr txBox="1"/>
          <p:nvPr/>
        </p:nvSpPr>
        <p:spPr>
          <a:xfrm>
            <a:off x="2456542" y="251623"/>
            <a:ext cx="7278915" cy="584775"/>
          </a:xfrm>
          <a:prstGeom prst="rect">
            <a:avLst/>
          </a:prstGeom>
          <a:noFill/>
        </p:spPr>
        <p:txBody>
          <a:bodyPr wrap="square" rtlCol="0">
            <a:spAutoFit/>
          </a:bodyPr>
          <a:lstStyle/>
          <a:p>
            <a:pPr algn="ctr"/>
            <a:r>
              <a:rPr lang="en-US" sz="3200" dirty="0">
                <a:solidFill>
                  <a:schemeClr val="tx2">
                    <a:lumMod val="85000"/>
                  </a:schemeClr>
                </a:solidFill>
                <a:latin typeface="Tw Cen MT" panose="020B0602020104020603" pitchFamily="34" charset="0"/>
              </a:rPr>
              <a:t>LE ATTIVITÀ NEL MONDO</a:t>
            </a:r>
          </a:p>
        </p:txBody>
      </p:sp>
      <p:grpSp>
        <p:nvGrpSpPr>
          <p:cNvPr id="21" name="Group 121">
            <a:extLst>
              <a:ext uri="{FF2B5EF4-FFF2-40B4-BE49-F238E27FC236}">
                <a16:creationId xmlns:a16="http://schemas.microsoft.com/office/drawing/2014/main" id="{A342F8F9-72CF-4869-9A2E-36DCFE8AFDFE}"/>
              </a:ext>
            </a:extLst>
          </p:cNvPr>
          <p:cNvGrpSpPr/>
          <p:nvPr/>
        </p:nvGrpSpPr>
        <p:grpSpPr>
          <a:xfrm>
            <a:off x="2539149" y="3448106"/>
            <a:ext cx="321076" cy="321076"/>
            <a:chOff x="8415130" y="2849217"/>
            <a:chExt cx="450574" cy="450574"/>
          </a:xfrm>
        </p:grpSpPr>
        <p:sp>
          <p:nvSpPr>
            <p:cNvPr id="22" name="Teardrop 122">
              <a:extLst>
                <a:ext uri="{FF2B5EF4-FFF2-40B4-BE49-F238E27FC236}">
                  <a16:creationId xmlns:a16="http://schemas.microsoft.com/office/drawing/2014/main" id="{C48C34D4-EDB1-4727-99EC-E796481B8363}"/>
                </a:ext>
              </a:extLst>
            </p:cNvPr>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123">
              <a:extLst>
                <a:ext uri="{FF2B5EF4-FFF2-40B4-BE49-F238E27FC236}">
                  <a16:creationId xmlns:a16="http://schemas.microsoft.com/office/drawing/2014/main" id="{598D31DE-3628-4F69-AE0A-434D8D34AC46}"/>
                </a:ext>
              </a:extLst>
            </p:cNvPr>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142">
            <a:extLst>
              <a:ext uri="{FF2B5EF4-FFF2-40B4-BE49-F238E27FC236}">
                <a16:creationId xmlns:a16="http://schemas.microsoft.com/office/drawing/2014/main" id="{1C22CEC2-645C-429D-A6C9-EE505D498AA9}"/>
              </a:ext>
            </a:extLst>
          </p:cNvPr>
          <p:cNvGrpSpPr/>
          <p:nvPr/>
        </p:nvGrpSpPr>
        <p:grpSpPr>
          <a:xfrm>
            <a:off x="5811151" y="3597377"/>
            <a:ext cx="272678" cy="272678"/>
            <a:chOff x="8415130" y="2849217"/>
            <a:chExt cx="450574" cy="450574"/>
          </a:xfrm>
        </p:grpSpPr>
        <p:sp>
          <p:nvSpPr>
            <p:cNvPr id="31" name="Teardrop 143">
              <a:extLst>
                <a:ext uri="{FF2B5EF4-FFF2-40B4-BE49-F238E27FC236}">
                  <a16:creationId xmlns:a16="http://schemas.microsoft.com/office/drawing/2014/main" id="{5AF4BB3A-BF68-48A6-9B55-348D23AE6736}"/>
                </a:ext>
              </a:extLst>
            </p:cNvPr>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144">
              <a:extLst>
                <a:ext uri="{FF2B5EF4-FFF2-40B4-BE49-F238E27FC236}">
                  <a16:creationId xmlns:a16="http://schemas.microsoft.com/office/drawing/2014/main" id="{08B93B91-E48F-4E27-906E-54027872E92A}"/>
                </a:ext>
              </a:extLst>
            </p:cNvPr>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148">
            <a:extLst>
              <a:ext uri="{FF2B5EF4-FFF2-40B4-BE49-F238E27FC236}">
                <a16:creationId xmlns:a16="http://schemas.microsoft.com/office/drawing/2014/main" id="{2641C78F-76E7-4202-9634-CC936D2F6D2F}"/>
              </a:ext>
            </a:extLst>
          </p:cNvPr>
          <p:cNvGrpSpPr/>
          <p:nvPr/>
        </p:nvGrpSpPr>
        <p:grpSpPr>
          <a:xfrm>
            <a:off x="8967823" y="3844462"/>
            <a:ext cx="295196" cy="295196"/>
            <a:chOff x="8415130" y="2849217"/>
            <a:chExt cx="450574" cy="450574"/>
          </a:xfrm>
        </p:grpSpPr>
        <p:sp>
          <p:nvSpPr>
            <p:cNvPr id="37" name="Teardrop 149">
              <a:extLst>
                <a:ext uri="{FF2B5EF4-FFF2-40B4-BE49-F238E27FC236}">
                  <a16:creationId xmlns:a16="http://schemas.microsoft.com/office/drawing/2014/main" id="{63B0159A-A4A1-4EDD-ABB6-0F8C78DB338B}"/>
                </a:ext>
              </a:extLst>
            </p:cNvPr>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150">
              <a:extLst>
                <a:ext uri="{FF2B5EF4-FFF2-40B4-BE49-F238E27FC236}">
                  <a16:creationId xmlns:a16="http://schemas.microsoft.com/office/drawing/2014/main" id="{26F5C936-3902-4820-8C90-1335E19895C2}"/>
                </a:ext>
              </a:extLst>
            </p:cNvPr>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160">
            <a:extLst>
              <a:ext uri="{FF2B5EF4-FFF2-40B4-BE49-F238E27FC236}">
                <a16:creationId xmlns:a16="http://schemas.microsoft.com/office/drawing/2014/main" id="{57B46E5E-95A8-46DE-A39B-61CCE08C34CD}"/>
              </a:ext>
            </a:extLst>
          </p:cNvPr>
          <p:cNvGrpSpPr/>
          <p:nvPr/>
        </p:nvGrpSpPr>
        <p:grpSpPr>
          <a:xfrm>
            <a:off x="1898483" y="2194740"/>
            <a:ext cx="765757" cy="1304979"/>
            <a:chOff x="1697831" y="2143126"/>
            <a:chExt cx="1001856" cy="1304979"/>
          </a:xfrm>
        </p:grpSpPr>
        <p:cxnSp>
          <p:nvCxnSpPr>
            <p:cNvPr id="40" name="Straight Connector 152">
              <a:extLst>
                <a:ext uri="{FF2B5EF4-FFF2-40B4-BE49-F238E27FC236}">
                  <a16:creationId xmlns:a16="http://schemas.microsoft.com/office/drawing/2014/main" id="{2A6EB61F-E75F-4DA7-B029-8620ADDAC424}"/>
                </a:ext>
              </a:extLst>
            </p:cNvPr>
            <p:cNvCxnSpPr>
              <a:cxnSpLocks/>
              <a:stCxn id="22" idx="3"/>
            </p:cNvCxnSpPr>
            <p:nvPr/>
          </p:nvCxnSpPr>
          <p:spPr>
            <a:xfrm flipH="1" flipV="1">
              <a:off x="1990726" y="2143126"/>
              <a:ext cx="708961" cy="1304979"/>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41" name="Straight Connector 156">
              <a:extLst>
                <a:ext uri="{FF2B5EF4-FFF2-40B4-BE49-F238E27FC236}">
                  <a16:creationId xmlns:a16="http://schemas.microsoft.com/office/drawing/2014/main" id="{8CDEF238-27B9-4FE7-81D0-3EBC9FA601CC}"/>
                </a:ext>
              </a:extLst>
            </p:cNvPr>
            <p:cNvCxnSpPr/>
            <p:nvPr/>
          </p:nvCxnSpPr>
          <p:spPr>
            <a:xfrm flipH="1">
              <a:off x="1697831" y="2145507"/>
              <a:ext cx="295276" cy="0"/>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42" name="Group 157">
            <a:extLst>
              <a:ext uri="{FF2B5EF4-FFF2-40B4-BE49-F238E27FC236}">
                <a16:creationId xmlns:a16="http://schemas.microsoft.com/office/drawing/2014/main" id="{8F7D02CA-DA44-4D29-9CE7-DB4B13CFEF3D}"/>
              </a:ext>
            </a:extLst>
          </p:cNvPr>
          <p:cNvGrpSpPr/>
          <p:nvPr/>
        </p:nvGrpSpPr>
        <p:grpSpPr>
          <a:xfrm>
            <a:off x="-230420" y="1853927"/>
            <a:ext cx="2126507" cy="899803"/>
            <a:chOff x="2281192" y="2900695"/>
            <a:chExt cx="2126507" cy="899803"/>
          </a:xfrm>
        </p:grpSpPr>
        <p:sp>
          <p:nvSpPr>
            <p:cNvPr id="43" name="TextBox 158">
              <a:extLst>
                <a:ext uri="{FF2B5EF4-FFF2-40B4-BE49-F238E27FC236}">
                  <a16:creationId xmlns:a16="http://schemas.microsoft.com/office/drawing/2014/main" id="{1341409E-6BCB-45CD-B0DC-3C60F46A02AE}"/>
                </a:ext>
              </a:extLst>
            </p:cNvPr>
            <p:cNvSpPr txBox="1"/>
            <p:nvPr/>
          </p:nvSpPr>
          <p:spPr>
            <a:xfrm>
              <a:off x="2281192" y="2900695"/>
              <a:ext cx="2126507" cy="338554"/>
            </a:xfrm>
            <a:prstGeom prst="rect">
              <a:avLst/>
            </a:prstGeom>
            <a:noFill/>
          </p:spPr>
          <p:txBody>
            <a:bodyPr wrap="square" rtlCol="0">
              <a:spAutoFit/>
            </a:bodyPr>
            <a:lstStyle/>
            <a:p>
              <a:pPr algn="r"/>
              <a:r>
                <a:rPr lang="en-US" sz="1600" b="1" dirty="0">
                  <a:solidFill>
                    <a:srgbClr val="EF3078"/>
                  </a:solidFill>
                  <a:latin typeface="Tw Cen MT" panose="020B0602020104020603" pitchFamily="34" charset="0"/>
                </a:rPr>
                <a:t>STATI UNITI</a:t>
              </a:r>
            </a:p>
          </p:txBody>
        </p:sp>
        <p:sp>
          <p:nvSpPr>
            <p:cNvPr id="44" name="TextBox 159">
              <a:extLst>
                <a:ext uri="{FF2B5EF4-FFF2-40B4-BE49-F238E27FC236}">
                  <a16:creationId xmlns:a16="http://schemas.microsoft.com/office/drawing/2014/main" id="{BE020E05-A1F6-40F9-B027-2E1CC968F3A8}"/>
                </a:ext>
              </a:extLst>
            </p:cNvPr>
            <p:cNvSpPr txBox="1"/>
            <p:nvPr/>
          </p:nvSpPr>
          <p:spPr>
            <a:xfrm>
              <a:off x="2855359" y="3154167"/>
              <a:ext cx="1552340" cy="646331"/>
            </a:xfrm>
            <a:prstGeom prst="rect">
              <a:avLst/>
            </a:prstGeom>
            <a:noFill/>
          </p:spPr>
          <p:txBody>
            <a:bodyPr wrap="square" rtlCol="0">
              <a:spAutoFit/>
            </a:bodyPr>
            <a:lstStyle/>
            <a:p>
              <a:pPr algn="r"/>
              <a:r>
                <a:rPr lang="en-US" sz="1200" b="1" dirty="0">
                  <a:solidFill>
                    <a:srgbClr val="A6A6A6"/>
                  </a:solidFill>
                  <a:latin typeface="Tw Cen MT" panose="020B0602020104020603" pitchFamily="34" charset="0"/>
                </a:rPr>
                <a:t>Fatturato: €10,647m</a:t>
              </a:r>
            </a:p>
            <a:p>
              <a:pPr algn="r"/>
              <a:r>
                <a:rPr lang="en-US" sz="1200" b="1" dirty="0">
                  <a:solidFill>
                    <a:srgbClr val="A6A6A6"/>
                  </a:solidFill>
                  <a:latin typeface="Tw Cen MT" panose="020B0602020104020603" pitchFamily="34" charset="0"/>
                </a:rPr>
                <a:t>Negozi: 866</a:t>
              </a:r>
            </a:p>
            <a:p>
              <a:pPr algn="r"/>
              <a:r>
                <a:rPr lang="en-US" sz="1200" b="1" dirty="0">
                  <a:solidFill>
                    <a:srgbClr val="A6A6A6"/>
                  </a:solidFill>
                  <a:latin typeface="Tw Cen MT" panose="020B0602020104020603" pitchFamily="34" charset="0"/>
                </a:rPr>
                <a:t>Impiegati: 24749</a:t>
              </a:r>
            </a:p>
          </p:txBody>
        </p:sp>
      </p:grpSp>
      <p:grpSp>
        <p:nvGrpSpPr>
          <p:cNvPr id="60" name="Group 188">
            <a:extLst>
              <a:ext uri="{FF2B5EF4-FFF2-40B4-BE49-F238E27FC236}">
                <a16:creationId xmlns:a16="http://schemas.microsoft.com/office/drawing/2014/main" id="{1D1F1AD0-93AB-4BEA-9A7E-A802A1D2DFDA}"/>
              </a:ext>
            </a:extLst>
          </p:cNvPr>
          <p:cNvGrpSpPr/>
          <p:nvPr/>
        </p:nvGrpSpPr>
        <p:grpSpPr>
          <a:xfrm>
            <a:off x="10571099" y="4382582"/>
            <a:ext cx="2126507" cy="899803"/>
            <a:chOff x="2405041" y="2900695"/>
            <a:chExt cx="2126507" cy="899803"/>
          </a:xfrm>
        </p:grpSpPr>
        <p:sp>
          <p:nvSpPr>
            <p:cNvPr id="61" name="TextBox 189">
              <a:extLst>
                <a:ext uri="{FF2B5EF4-FFF2-40B4-BE49-F238E27FC236}">
                  <a16:creationId xmlns:a16="http://schemas.microsoft.com/office/drawing/2014/main" id="{8BE6259C-B0C6-4AC1-93FC-7B63B83175A8}"/>
                </a:ext>
              </a:extLst>
            </p:cNvPr>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GIAPPONE</a:t>
              </a:r>
            </a:p>
          </p:txBody>
        </p:sp>
        <p:sp>
          <p:nvSpPr>
            <p:cNvPr id="62" name="TextBox 190">
              <a:extLst>
                <a:ext uri="{FF2B5EF4-FFF2-40B4-BE49-F238E27FC236}">
                  <a16:creationId xmlns:a16="http://schemas.microsoft.com/office/drawing/2014/main" id="{D76E00F1-0C72-456B-B8F2-46A64690968D}"/>
                </a:ext>
              </a:extLst>
            </p:cNvPr>
            <p:cNvSpPr txBox="1"/>
            <p:nvPr/>
          </p:nvSpPr>
          <p:spPr>
            <a:xfrm>
              <a:off x="2405041" y="3154167"/>
              <a:ext cx="1552340" cy="646331"/>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Fatturato: € 3,164m</a:t>
              </a:r>
            </a:p>
            <a:p>
              <a:r>
                <a:rPr lang="en-US" sz="1200" b="1" dirty="0">
                  <a:solidFill>
                    <a:srgbClr val="A6A6A6"/>
                  </a:solidFill>
                  <a:latin typeface="Tw Cen MT" panose="020B0602020104020603" pitchFamily="34" charset="0"/>
                </a:rPr>
                <a:t>Negozi: 428</a:t>
              </a:r>
            </a:p>
            <a:p>
              <a:r>
                <a:rPr lang="en-US" sz="1200" b="1" dirty="0">
                  <a:solidFill>
                    <a:srgbClr val="A6A6A6"/>
                  </a:solidFill>
                  <a:latin typeface="Tw Cen MT" panose="020B0602020104020603" pitchFamily="34" charset="0"/>
                </a:rPr>
                <a:t>Impiegati: 7012 </a:t>
              </a:r>
            </a:p>
          </p:txBody>
        </p:sp>
      </p:grpSp>
      <p:grpSp>
        <p:nvGrpSpPr>
          <p:cNvPr id="63" name="Group 192">
            <a:extLst>
              <a:ext uri="{FF2B5EF4-FFF2-40B4-BE49-F238E27FC236}">
                <a16:creationId xmlns:a16="http://schemas.microsoft.com/office/drawing/2014/main" id="{CE112A10-EA94-4F13-9918-EBB45B1186E2}"/>
              </a:ext>
            </a:extLst>
          </p:cNvPr>
          <p:cNvGrpSpPr/>
          <p:nvPr/>
        </p:nvGrpSpPr>
        <p:grpSpPr>
          <a:xfrm>
            <a:off x="9108933" y="2107400"/>
            <a:ext cx="1023063" cy="1760900"/>
            <a:chOff x="2580403" y="2353136"/>
            <a:chExt cx="860704" cy="876313"/>
          </a:xfrm>
        </p:grpSpPr>
        <p:cxnSp>
          <p:nvCxnSpPr>
            <p:cNvPr id="64" name="Straight Connector 193">
              <a:extLst>
                <a:ext uri="{FF2B5EF4-FFF2-40B4-BE49-F238E27FC236}">
                  <a16:creationId xmlns:a16="http://schemas.microsoft.com/office/drawing/2014/main" id="{838ACB3D-4E2C-4D53-9011-6C44B6FF5675}"/>
                </a:ext>
              </a:extLst>
            </p:cNvPr>
            <p:cNvCxnSpPr>
              <a:cxnSpLocks/>
            </p:cNvCxnSpPr>
            <p:nvPr/>
          </p:nvCxnSpPr>
          <p:spPr>
            <a:xfrm flipV="1">
              <a:off x="2580403" y="2353136"/>
              <a:ext cx="318159" cy="876313"/>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5" name="Straight Connector 194">
              <a:extLst>
                <a:ext uri="{FF2B5EF4-FFF2-40B4-BE49-F238E27FC236}">
                  <a16:creationId xmlns:a16="http://schemas.microsoft.com/office/drawing/2014/main" id="{1376D016-B5A5-49F4-BAC1-75F1F705466D}"/>
                </a:ext>
              </a:extLst>
            </p:cNvPr>
            <p:cNvCxnSpPr>
              <a:cxnSpLocks/>
            </p:cNvCxnSpPr>
            <p:nvPr/>
          </p:nvCxnSpPr>
          <p:spPr>
            <a:xfrm flipH="1">
              <a:off x="2896181" y="2358337"/>
              <a:ext cx="544926" cy="0"/>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66" name="Group 199">
            <a:extLst>
              <a:ext uri="{FF2B5EF4-FFF2-40B4-BE49-F238E27FC236}">
                <a16:creationId xmlns:a16="http://schemas.microsoft.com/office/drawing/2014/main" id="{5919EB87-0B3F-4FD5-BA18-ABCBB40E1522}"/>
              </a:ext>
            </a:extLst>
          </p:cNvPr>
          <p:cNvGrpSpPr/>
          <p:nvPr/>
        </p:nvGrpSpPr>
        <p:grpSpPr>
          <a:xfrm>
            <a:off x="10134050" y="1760282"/>
            <a:ext cx="2126507" cy="899803"/>
            <a:chOff x="2405041" y="2900695"/>
            <a:chExt cx="2126507" cy="899803"/>
          </a:xfrm>
        </p:grpSpPr>
        <p:sp>
          <p:nvSpPr>
            <p:cNvPr id="67" name="TextBox 200">
              <a:extLst>
                <a:ext uri="{FF2B5EF4-FFF2-40B4-BE49-F238E27FC236}">
                  <a16:creationId xmlns:a16="http://schemas.microsoft.com/office/drawing/2014/main" id="{3E4CC56A-A9F7-4221-B674-D831AD0DF5C3}"/>
                </a:ext>
              </a:extLst>
            </p:cNvPr>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ASIA</a:t>
              </a:r>
            </a:p>
          </p:txBody>
        </p:sp>
        <p:sp>
          <p:nvSpPr>
            <p:cNvPr id="68" name="TextBox 201">
              <a:extLst>
                <a:ext uri="{FF2B5EF4-FFF2-40B4-BE49-F238E27FC236}">
                  <a16:creationId xmlns:a16="http://schemas.microsoft.com/office/drawing/2014/main" id="{D5FC4C1E-B1CA-4F58-9B2E-54B7CF86310B}"/>
                </a:ext>
              </a:extLst>
            </p:cNvPr>
            <p:cNvSpPr txBox="1"/>
            <p:nvPr/>
          </p:nvSpPr>
          <p:spPr>
            <a:xfrm>
              <a:off x="2405041" y="3154167"/>
              <a:ext cx="1552340" cy="646331"/>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Fatturato: € 15,366m</a:t>
              </a:r>
            </a:p>
            <a:p>
              <a:r>
                <a:rPr lang="en-US" sz="1200" b="1" dirty="0">
                  <a:solidFill>
                    <a:srgbClr val="A6A6A6"/>
                  </a:solidFill>
                  <a:latin typeface="Tw Cen MT" panose="020B0602020104020603" pitchFamily="34" charset="0"/>
                </a:rPr>
                <a:t>Negozi: 1514</a:t>
              </a:r>
            </a:p>
            <a:p>
              <a:r>
                <a:rPr lang="en-US" sz="1200" b="1" dirty="0">
                  <a:solidFill>
                    <a:srgbClr val="A6A6A6"/>
                  </a:solidFill>
                  <a:latin typeface="Tw Cen MT" panose="020B0602020104020603" pitchFamily="34" charset="0"/>
                </a:rPr>
                <a:t>Impiegati: 35382 </a:t>
              </a:r>
            </a:p>
          </p:txBody>
        </p:sp>
      </p:grpSp>
      <p:grpSp>
        <p:nvGrpSpPr>
          <p:cNvPr id="69" name="Group 202">
            <a:extLst>
              <a:ext uri="{FF2B5EF4-FFF2-40B4-BE49-F238E27FC236}">
                <a16:creationId xmlns:a16="http://schemas.microsoft.com/office/drawing/2014/main" id="{2AD58121-B722-4B2E-9A36-34C3D0E4F611}"/>
              </a:ext>
            </a:extLst>
          </p:cNvPr>
          <p:cNvGrpSpPr/>
          <p:nvPr/>
        </p:nvGrpSpPr>
        <p:grpSpPr>
          <a:xfrm>
            <a:off x="5963734" y="1324408"/>
            <a:ext cx="1643162" cy="2346119"/>
            <a:chOff x="2580403" y="1244082"/>
            <a:chExt cx="1142949" cy="1985369"/>
          </a:xfrm>
        </p:grpSpPr>
        <p:cxnSp>
          <p:nvCxnSpPr>
            <p:cNvPr id="70" name="Straight Connector 203">
              <a:extLst>
                <a:ext uri="{FF2B5EF4-FFF2-40B4-BE49-F238E27FC236}">
                  <a16:creationId xmlns:a16="http://schemas.microsoft.com/office/drawing/2014/main" id="{377A8ABE-ED8E-45F6-B1F3-8BA6CA2F4347}"/>
                </a:ext>
              </a:extLst>
            </p:cNvPr>
            <p:cNvCxnSpPr>
              <a:cxnSpLocks/>
            </p:cNvCxnSpPr>
            <p:nvPr/>
          </p:nvCxnSpPr>
          <p:spPr>
            <a:xfrm flipV="1">
              <a:off x="2580403" y="1244082"/>
              <a:ext cx="794241" cy="1985369"/>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71" name="Straight Connector 204">
              <a:extLst>
                <a:ext uri="{FF2B5EF4-FFF2-40B4-BE49-F238E27FC236}">
                  <a16:creationId xmlns:a16="http://schemas.microsoft.com/office/drawing/2014/main" id="{AF222426-17AD-447E-A514-7880CE523315}"/>
                </a:ext>
              </a:extLst>
            </p:cNvPr>
            <p:cNvCxnSpPr>
              <a:cxnSpLocks/>
            </p:cNvCxnSpPr>
            <p:nvPr/>
          </p:nvCxnSpPr>
          <p:spPr>
            <a:xfrm flipH="1">
              <a:off x="3374644" y="1244082"/>
              <a:ext cx="348708" cy="0"/>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72" name="Group 207">
            <a:extLst>
              <a:ext uri="{FF2B5EF4-FFF2-40B4-BE49-F238E27FC236}">
                <a16:creationId xmlns:a16="http://schemas.microsoft.com/office/drawing/2014/main" id="{FCE5813D-F1A9-4B29-A04A-1589239A1C80}"/>
              </a:ext>
            </a:extLst>
          </p:cNvPr>
          <p:cNvGrpSpPr/>
          <p:nvPr/>
        </p:nvGrpSpPr>
        <p:grpSpPr>
          <a:xfrm>
            <a:off x="7608950" y="917112"/>
            <a:ext cx="2126507" cy="899803"/>
            <a:chOff x="2405041" y="2900695"/>
            <a:chExt cx="2126507" cy="899803"/>
          </a:xfrm>
        </p:grpSpPr>
        <p:sp>
          <p:nvSpPr>
            <p:cNvPr id="73" name="TextBox 208">
              <a:extLst>
                <a:ext uri="{FF2B5EF4-FFF2-40B4-BE49-F238E27FC236}">
                  <a16:creationId xmlns:a16="http://schemas.microsoft.com/office/drawing/2014/main" id="{B72C4D83-D587-492E-99B6-17B520CC83DA}"/>
                </a:ext>
              </a:extLst>
            </p:cNvPr>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FRANCIA</a:t>
              </a:r>
            </a:p>
          </p:txBody>
        </p:sp>
        <p:sp>
          <p:nvSpPr>
            <p:cNvPr id="74" name="TextBox 209">
              <a:extLst>
                <a:ext uri="{FF2B5EF4-FFF2-40B4-BE49-F238E27FC236}">
                  <a16:creationId xmlns:a16="http://schemas.microsoft.com/office/drawing/2014/main" id="{EFF66BCE-715E-4D25-8A71-1C56270C883A}"/>
                </a:ext>
              </a:extLst>
            </p:cNvPr>
            <p:cNvSpPr txBox="1"/>
            <p:nvPr/>
          </p:nvSpPr>
          <p:spPr>
            <a:xfrm>
              <a:off x="2405041" y="3154167"/>
              <a:ext cx="1552340" cy="646331"/>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Fatturato: € 3,333m</a:t>
              </a:r>
            </a:p>
            <a:p>
              <a:r>
                <a:rPr lang="en-US" sz="1200" b="1" dirty="0">
                  <a:solidFill>
                    <a:srgbClr val="A6A6A6"/>
                  </a:solidFill>
                  <a:latin typeface="Tw Cen MT" panose="020B0602020104020603" pitchFamily="34" charset="0"/>
                </a:rPr>
                <a:t>Negozi: 512</a:t>
              </a:r>
            </a:p>
            <a:p>
              <a:r>
                <a:rPr lang="en-US" sz="1200" b="1" dirty="0">
                  <a:solidFill>
                    <a:srgbClr val="A6A6A6"/>
                  </a:solidFill>
                  <a:latin typeface="Tw Cen MT" panose="020B0602020104020603" pitchFamily="34" charset="0"/>
                </a:rPr>
                <a:t>Impiegati: 32813 </a:t>
              </a:r>
            </a:p>
          </p:txBody>
        </p:sp>
      </p:grpSp>
      <p:grpSp>
        <p:nvGrpSpPr>
          <p:cNvPr id="84" name="Group 148">
            <a:extLst>
              <a:ext uri="{FF2B5EF4-FFF2-40B4-BE49-F238E27FC236}">
                <a16:creationId xmlns:a16="http://schemas.microsoft.com/office/drawing/2014/main" id="{9593651A-2595-4A5E-A38A-AE64C2603D20}"/>
              </a:ext>
            </a:extLst>
          </p:cNvPr>
          <p:cNvGrpSpPr/>
          <p:nvPr/>
        </p:nvGrpSpPr>
        <p:grpSpPr>
          <a:xfrm>
            <a:off x="6126828" y="3758663"/>
            <a:ext cx="297290" cy="297290"/>
            <a:chOff x="8415130" y="2849217"/>
            <a:chExt cx="450574" cy="450574"/>
          </a:xfrm>
        </p:grpSpPr>
        <p:sp>
          <p:nvSpPr>
            <p:cNvPr id="85" name="Teardrop 149">
              <a:extLst>
                <a:ext uri="{FF2B5EF4-FFF2-40B4-BE49-F238E27FC236}">
                  <a16:creationId xmlns:a16="http://schemas.microsoft.com/office/drawing/2014/main" id="{B0CFA9E1-8F61-4DB4-AA5B-315CB205FC3C}"/>
                </a:ext>
              </a:extLst>
            </p:cNvPr>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150">
              <a:extLst>
                <a:ext uri="{FF2B5EF4-FFF2-40B4-BE49-F238E27FC236}">
                  <a16:creationId xmlns:a16="http://schemas.microsoft.com/office/drawing/2014/main" id="{8E328364-6ECC-464D-AC0B-C610816958D0}"/>
                </a:ext>
              </a:extLst>
            </p:cNvPr>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192">
            <a:extLst>
              <a:ext uri="{FF2B5EF4-FFF2-40B4-BE49-F238E27FC236}">
                <a16:creationId xmlns:a16="http://schemas.microsoft.com/office/drawing/2014/main" id="{F9841628-E594-49B5-BD04-F0F3F75E52F1}"/>
              </a:ext>
            </a:extLst>
          </p:cNvPr>
          <p:cNvGrpSpPr/>
          <p:nvPr/>
        </p:nvGrpSpPr>
        <p:grpSpPr>
          <a:xfrm flipV="1">
            <a:off x="6295504" y="4038896"/>
            <a:ext cx="1091380" cy="2129139"/>
            <a:chOff x="2580403" y="2353136"/>
            <a:chExt cx="860704" cy="876313"/>
          </a:xfrm>
        </p:grpSpPr>
        <p:cxnSp>
          <p:nvCxnSpPr>
            <p:cNvPr id="88" name="Straight Connector 193">
              <a:extLst>
                <a:ext uri="{FF2B5EF4-FFF2-40B4-BE49-F238E27FC236}">
                  <a16:creationId xmlns:a16="http://schemas.microsoft.com/office/drawing/2014/main" id="{C48DEE4F-2FB4-4C1E-B70B-E8A4A33DDA54}"/>
                </a:ext>
              </a:extLst>
            </p:cNvPr>
            <p:cNvCxnSpPr>
              <a:cxnSpLocks/>
            </p:cNvCxnSpPr>
            <p:nvPr/>
          </p:nvCxnSpPr>
          <p:spPr>
            <a:xfrm flipV="1">
              <a:off x="2580403" y="2353136"/>
              <a:ext cx="318159" cy="876313"/>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89" name="Straight Connector 194">
              <a:extLst>
                <a:ext uri="{FF2B5EF4-FFF2-40B4-BE49-F238E27FC236}">
                  <a16:creationId xmlns:a16="http://schemas.microsoft.com/office/drawing/2014/main" id="{BA832A37-81BE-40FF-A361-4D620A64C642}"/>
                </a:ext>
              </a:extLst>
            </p:cNvPr>
            <p:cNvCxnSpPr>
              <a:cxnSpLocks/>
            </p:cNvCxnSpPr>
            <p:nvPr/>
          </p:nvCxnSpPr>
          <p:spPr>
            <a:xfrm flipH="1">
              <a:off x="2896181" y="2358337"/>
              <a:ext cx="544926" cy="0"/>
            </a:xfrm>
            <a:prstGeom prst="line">
              <a:avLst/>
            </a:prstGeom>
            <a:ln w="12700">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90" name="Group 199">
            <a:extLst>
              <a:ext uri="{FF2B5EF4-FFF2-40B4-BE49-F238E27FC236}">
                <a16:creationId xmlns:a16="http://schemas.microsoft.com/office/drawing/2014/main" id="{C10DF769-8887-4B93-8F53-866339BF5777}"/>
              </a:ext>
            </a:extLst>
          </p:cNvPr>
          <p:cNvGrpSpPr/>
          <p:nvPr/>
        </p:nvGrpSpPr>
        <p:grpSpPr>
          <a:xfrm>
            <a:off x="749299" y="5441915"/>
            <a:ext cx="2126507" cy="899803"/>
            <a:chOff x="2405041" y="2900695"/>
            <a:chExt cx="2126507" cy="899803"/>
          </a:xfrm>
        </p:grpSpPr>
        <p:sp>
          <p:nvSpPr>
            <p:cNvPr id="91" name="TextBox 200">
              <a:extLst>
                <a:ext uri="{FF2B5EF4-FFF2-40B4-BE49-F238E27FC236}">
                  <a16:creationId xmlns:a16="http://schemas.microsoft.com/office/drawing/2014/main" id="{F0F8118D-3AB3-493D-956C-73B57D03EA16}"/>
                </a:ext>
              </a:extLst>
            </p:cNvPr>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ALTRI MERCATI </a:t>
              </a:r>
            </a:p>
          </p:txBody>
        </p:sp>
        <p:sp>
          <p:nvSpPr>
            <p:cNvPr id="92" name="TextBox 201">
              <a:extLst>
                <a:ext uri="{FF2B5EF4-FFF2-40B4-BE49-F238E27FC236}">
                  <a16:creationId xmlns:a16="http://schemas.microsoft.com/office/drawing/2014/main" id="{283838D3-6FC2-41BD-A4C7-3C24C1A2FD26}"/>
                </a:ext>
              </a:extLst>
            </p:cNvPr>
            <p:cNvSpPr txBox="1"/>
            <p:nvPr/>
          </p:nvSpPr>
          <p:spPr>
            <a:xfrm>
              <a:off x="2405041" y="3154167"/>
              <a:ext cx="1552340" cy="646331"/>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Fatturato: € 4,804m</a:t>
              </a:r>
            </a:p>
            <a:p>
              <a:r>
                <a:rPr lang="en-US" sz="1200" b="1" dirty="0">
                  <a:solidFill>
                    <a:srgbClr val="A6A6A6"/>
                  </a:solidFill>
                  <a:latin typeface="Tw Cen MT" panose="020B0602020104020603" pitchFamily="34" charset="0"/>
                </a:rPr>
                <a:t>Negozi: 508</a:t>
              </a:r>
            </a:p>
            <a:p>
              <a:r>
                <a:rPr lang="en-US" sz="1200" b="1" dirty="0">
                  <a:solidFill>
                    <a:srgbClr val="A6A6A6"/>
                  </a:solidFill>
                  <a:latin typeface="Tw Cen MT" panose="020B0602020104020603" pitchFamily="34" charset="0"/>
                </a:rPr>
                <a:t>Impiegati: 12830 </a:t>
              </a:r>
            </a:p>
          </p:txBody>
        </p:sp>
      </p:grpSp>
      <p:grpSp>
        <p:nvGrpSpPr>
          <p:cNvPr id="111" name="Group 139">
            <a:extLst>
              <a:ext uri="{FF2B5EF4-FFF2-40B4-BE49-F238E27FC236}">
                <a16:creationId xmlns:a16="http://schemas.microsoft.com/office/drawing/2014/main" id="{C0C90AA8-ADB1-4C71-8692-663B1A9F74E5}"/>
              </a:ext>
            </a:extLst>
          </p:cNvPr>
          <p:cNvGrpSpPr/>
          <p:nvPr/>
        </p:nvGrpSpPr>
        <p:grpSpPr>
          <a:xfrm>
            <a:off x="9704943" y="3902134"/>
            <a:ext cx="287343" cy="287343"/>
            <a:chOff x="8415130" y="2849217"/>
            <a:chExt cx="450574" cy="450574"/>
          </a:xfrm>
        </p:grpSpPr>
        <p:sp>
          <p:nvSpPr>
            <p:cNvPr id="112" name="Teardrop 140">
              <a:extLst>
                <a:ext uri="{FF2B5EF4-FFF2-40B4-BE49-F238E27FC236}">
                  <a16:creationId xmlns:a16="http://schemas.microsoft.com/office/drawing/2014/main" id="{644E1458-068F-4ACF-83C2-8CCD2DBA50E3}"/>
                </a:ext>
              </a:extLst>
            </p:cNvPr>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41">
              <a:extLst>
                <a:ext uri="{FF2B5EF4-FFF2-40B4-BE49-F238E27FC236}">
                  <a16:creationId xmlns:a16="http://schemas.microsoft.com/office/drawing/2014/main" id="{A7DF43D3-30C1-4CEA-AD41-87895D05966C}"/>
                </a:ext>
              </a:extLst>
            </p:cNvPr>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 name="Connettore diritto 2">
            <a:extLst>
              <a:ext uri="{FF2B5EF4-FFF2-40B4-BE49-F238E27FC236}">
                <a16:creationId xmlns:a16="http://schemas.microsoft.com/office/drawing/2014/main" id="{45BB0329-F756-4408-813A-798D6B248AFC}"/>
              </a:ext>
            </a:extLst>
          </p:cNvPr>
          <p:cNvCxnSpPr>
            <a:cxnSpLocks/>
          </p:cNvCxnSpPr>
          <p:nvPr/>
        </p:nvCxnSpPr>
        <p:spPr>
          <a:xfrm>
            <a:off x="9879605" y="4134539"/>
            <a:ext cx="345747" cy="605610"/>
          </a:xfrm>
          <a:prstGeom prst="line">
            <a:avLst/>
          </a:prstGeom>
          <a:ln w="9525">
            <a:solidFill>
              <a:srgbClr val="EF307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135C4F83-2505-42AE-BC1F-BA71C024CDB1}"/>
              </a:ext>
            </a:extLst>
          </p:cNvPr>
          <p:cNvCxnSpPr>
            <a:cxnSpLocks/>
          </p:cNvCxnSpPr>
          <p:nvPr/>
        </p:nvCxnSpPr>
        <p:spPr>
          <a:xfrm>
            <a:off x="10225352" y="4732240"/>
            <a:ext cx="355781" cy="0"/>
          </a:xfrm>
          <a:prstGeom prst="line">
            <a:avLst/>
          </a:prstGeom>
          <a:ln w="9525">
            <a:solidFill>
              <a:srgbClr val="EF307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 name="Group 199">
            <a:extLst>
              <a:ext uri="{FF2B5EF4-FFF2-40B4-BE49-F238E27FC236}">
                <a16:creationId xmlns:a16="http://schemas.microsoft.com/office/drawing/2014/main" id="{289F1087-DCF2-413D-AA4C-2ED2A418A76E}"/>
              </a:ext>
            </a:extLst>
          </p:cNvPr>
          <p:cNvGrpSpPr/>
          <p:nvPr/>
        </p:nvGrpSpPr>
        <p:grpSpPr>
          <a:xfrm>
            <a:off x="7437281" y="5764365"/>
            <a:ext cx="2126507" cy="899803"/>
            <a:chOff x="2405041" y="2900695"/>
            <a:chExt cx="2126507" cy="899803"/>
          </a:xfrm>
        </p:grpSpPr>
        <p:sp>
          <p:nvSpPr>
            <p:cNvPr id="124" name="TextBox 200">
              <a:extLst>
                <a:ext uri="{FF2B5EF4-FFF2-40B4-BE49-F238E27FC236}">
                  <a16:creationId xmlns:a16="http://schemas.microsoft.com/office/drawing/2014/main" id="{9762623F-6ECD-4D5C-8E7D-A12D4AC754B9}"/>
                </a:ext>
              </a:extLst>
            </p:cNvPr>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EUROPA</a:t>
              </a:r>
            </a:p>
          </p:txBody>
        </p:sp>
        <p:sp>
          <p:nvSpPr>
            <p:cNvPr id="125" name="TextBox 201">
              <a:extLst>
                <a:ext uri="{FF2B5EF4-FFF2-40B4-BE49-F238E27FC236}">
                  <a16:creationId xmlns:a16="http://schemas.microsoft.com/office/drawing/2014/main" id="{BD0A36F8-F16C-480F-9A76-BFF3DE256AA2}"/>
                </a:ext>
              </a:extLst>
            </p:cNvPr>
            <p:cNvSpPr txBox="1"/>
            <p:nvPr/>
          </p:nvSpPr>
          <p:spPr>
            <a:xfrm>
              <a:off x="2405041" y="3154167"/>
              <a:ext cx="1552340" cy="646331"/>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Fatturato: € 7,337m</a:t>
              </a:r>
            </a:p>
            <a:p>
              <a:r>
                <a:rPr lang="en-US" sz="1200" b="1" dirty="0">
                  <a:solidFill>
                    <a:srgbClr val="A6A6A6"/>
                  </a:solidFill>
                  <a:latin typeface="Tw Cen MT" panose="020B0602020104020603" pitchFamily="34" charset="0"/>
                </a:rPr>
                <a:t>Negozi: 1175</a:t>
              </a:r>
            </a:p>
            <a:p>
              <a:r>
                <a:rPr lang="en-US" sz="1200" b="1" dirty="0">
                  <a:solidFill>
                    <a:srgbClr val="A6A6A6"/>
                  </a:solidFill>
                  <a:latin typeface="Tw Cen MT" panose="020B0602020104020603" pitchFamily="34" charset="0"/>
                </a:rPr>
                <a:t>Impiegati: 37693 </a:t>
              </a:r>
            </a:p>
          </p:txBody>
        </p:sp>
      </p:grpSp>
    </p:spTree>
    <p:custDataLst>
      <p:tags r:id="rId1"/>
    </p:custDataLst>
    <p:extLst>
      <p:ext uri="{BB962C8B-B14F-4D97-AF65-F5344CB8AC3E}">
        <p14:creationId xmlns:p14="http://schemas.microsoft.com/office/powerpoint/2010/main" val="205468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500"/>
                                        <p:tgtEl>
                                          <p:spTgt spid="39"/>
                                        </p:tgtEl>
                                      </p:cBhvr>
                                    </p:animEffect>
                                  </p:childTnLst>
                                </p:cTn>
                              </p:par>
                              <p:par>
                                <p:cTn id="14" presetID="22" presetClass="entr" presetSubtype="2" fill="hold"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par>
                          <p:cTn id="17" fill="hold">
                            <p:stCondLst>
                              <p:cond delay="1500"/>
                            </p:stCondLst>
                            <p:childTnLst>
                              <p:par>
                                <p:cTn id="18" presetID="47"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anim calcmode="lin" valueType="num">
                                      <p:cBhvr>
                                        <p:cTn id="21" dur="500" fill="hold"/>
                                        <p:tgtEl>
                                          <p:spTgt spid="30"/>
                                        </p:tgtEl>
                                        <p:attrNameLst>
                                          <p:attrName>ppt_x</p:attrName>
                                        </p:attrNameLst>
                                      </p:cBhvr>
                                      <p:tavLst>
                                        <p:tav tm="0">
                                          <p:val>
                                            <p:strVal val="#ppt_x"/>
                                          </p:val>
                                        </p:tav>
                                        <p:tav tm="100000">
                                          <p:val>
                                            <p:strVal val="#ppt_x"/>
                                          </p:val>
                                        </p:tav>
                                      </p:tavLst>
                                    </p:anim>
                                    <p:anim calcmode="lin" valueType="num">
                                      <p:cBhvr>
                                        <p:cTn id="22" dur="500" fill="hold"/>
                                        <p:tgtEl>
                                          <p:spTgt spid="30"/>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par>
                                <p:cTn id="27" presetID="22" presetClass="entr" presetSubtype="8" fill="hold" nodeType="withEffect">
                                  <p:stCondLst>
                                    <p:cond delay="500"/>
                                  </p:stCondLst>
                                  <p:childTnLst>
                                    <p:set>
                                      <p:cBhvr>
                                        <p:cTn id="28" dur="1" fill="hold">
                                          <p:stCondLst>
                                            <p:cond delay="0"/>
                                          </p:stCondLst>
                                        </p:cTn>
                                        <p:tgtEl>
                                          <p:spTgt spid="72"/>
                                        </p:tgtEl>
                                        <p:attrNameLst>
                                          <p:attrName>style.visibility</p:attrName>
                                        </p:attrNameLst>
                                      </p:cBhvr>
                                      <p:to>
                                        <p:strVal val="visible"/>
                                      </p:to>
                                    </p:set>
                                    <p:animEffect transition="in" filter="wipe(left)">
                                      <p:cBhvr>
                                        <p:cTn id="29" dur="500"/>
                                        <p:tgtEl>
                                          <p:spTgt spid="72"/>
                                        </p:tgtEl>
                                      </p:cBhvr>
                                    </p:animEffect>
                                  </p:childTnLst>
                                </p:cTn>
                              </p:par>
                            </p:childTnLst>
                          </p:cTn>
                        </p:par>
                        <p:par>
                          <p:cTn id="30" fill="hold">
                            <p:stCondLst>
                              <p:cond delay="3000"/>
                            </p:stCondLst>
                            <p:childTnLst>
                              <p:par>
                                <p:cTn id="31" presetID="47"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anim calcmode="lin" valueType="num">
                                      <p:cBhvr>
                                        <p:cTn id="34" dur="500" fill="hold"/>
                                        <p:tgtEl>
                                          <p:spTgt spid="36"/>
                                        </p:tgtEl>
                                        <p:attrNameLst>
                                          <p:attrName>ppt_x</p:attrName>
                                        </p:attrNameLst>
                                      </p:cBhvr>
                                      <p:tavLst>
                                        <p:tav tm="0">
                                          <p:val>
                                            <p:strVal val="#ppt_x"/>
                                          </p:val>
                                        </p:tav>
                                        <p:tav tm="100000">
                                          <p:val>
                                            <p:strVal val="#ppt_x"/>
                                          </p:val>
                                        </p:tav>
                                      </p:tavLst>
                                    </p:anim>
                                    <p:anim calcmode="lin" valueType="num">
                                      <p:cBhvr>
                                        <p:cTn id="35" dur="500" fill="hold"/>
                                        <p:tgtEl>
                                          <p:spTgt spid="36"/>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par>
                                <p:cTn id="40" presetID="22" presetClass="entr" presetSubtype="8" fill="hold"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par>
                          <p:cTn id="43" fill="hold">
                            <p:stCondLst>
                              <p:cond delay="4500"/>
                            </p:stCondLst>
                            <p:childTnLst>
                              <p:par>
                                <p:cTn id="44" presetID="47" presetClass="entr" presetSubtype="0"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anim calcmode="lin" valueType="num">
                                      <p:cBhvr>
                                        <p:cTn id="47" dur="500" fill="hold"/>
                                        <p:tgtEl>
                                          <p:spTgt spid="84"/>
                                        </p:tgtEl>
                                        <p:attrNameLst>
                                          <p:attrName>ppt_x</p:attrName>
                                        </p:attrNameLst>
                                      </p:cBhvr>
                                      <p:tavLst>
                                        <p:tav tm="0">
                                          <p:val>
                                            <p:strVal val="#ppt_x"/>
                                          </p:val>
                                        </p:tav>
                                        <p:tav tm="100000">
                                          <p:val>
                                            <p:strVal val="#ppt_x"/>
                                          </p:val>
                                        </p:tav>
                                      </p:tavLst>
                                    </p:anim>
                                    <p:anim calcmode="lin" valueType="num">
                                      <p:cBhvr>
                                        <p:cTn id="48" dur="500" fill="hold"/>
                                        <p:tgtEl>
                                          <p:spTgt spid="84"/>
                                        </p:tgtEl>
                                        <p:attrNameLst>
                                          <p:attrName>ppt_y</p:attrName>
                                        </p:attrNameLst>
                                      </p:cBhvr>
                                      <p:tavLst>
                                        <p:tav tm="0">
                                          <p:val>
                                            <p:strVal val="#ppt_y-.1"/>
                                          </p:val>
                                        </p:tav>
                                        <p:tav tm="100000">
                                          <p:val>
                                            <p:strVal val="#ppt_y"/>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wipe(left)">
                                      <p:cBhvr>
                                        <p:cTn id="52" dur="500"/>
                                        <p:tgtEl>
                                          <p:spTgt spid="87"/>
                                        </p:tgtEl>
                                      </p:cBhvr>
                                    </p:animEffect>
                                  </p:childTnLst>
                                </p:cTn>
                              </p:par>
                              <p:par>
                                <p:cTn id="53" presetID="22" presetClass="entr" presetSubtype="8" fill="hold" nodeType="withEffect">
                                  <p:stCondLst>
                                    <p:cond delay="500"/>
                                  </p:stCondLst>
                                  <p:childTnLst>
                                    <p:set>
                                      <p:cBhvr>
                                        <p:cTn id="54" dur="1" fill="hold">
                                          <p:stCondLst>
                                            <p:cond delay="0"/>
                                          </p:stCondLst>
                                        </p:cTn>
                                        <p:tgtEl>
                                          <p:spTgt spid="123"/>
                                        </p:tgtEl>
                                        <p:attrNameLst>
                                          <p:attrName>style.visibility</p:attrName>
                                        </p:attrNameLst>
                                      </p:cBhvr>
                                      <p:to>
                                        <p:strVal val="visible"/>
                                      </p:to>
                                    </p:set>
                                    <p:animEffect transition="in" filter="wipe(left)">
                                      <p:cBhvr>
                                        <p:cTn id="55" dur="500"/>
                                        <p:tgtEl>
                                          <p:spTgt spid="123"/>
                                        </p:tgtEl>
                                      </p:cBhvr>
                                    </p:animEffect>
                                  </p:childTnLst>
                                </p:cTn>
                              </p:par>
                            </p:childTnLst>
                          </p:cTn>
                        </p:par>
                        <p:par>
                          <p:cTn id="56" fill="hold">
                            <p:stCondLst>
                              <p:cond delay="6000"/>
                            </p:stCondLst>
                            <p:childTnLst>
                              <p:par>
                                <p:cTn id="57" presetID="47" presetClass="entr" presetSubtype="0" fill="hold" nodeType="after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fade">
                                      <p:cBhvr>
                                        <p:cTn id="59" dur="500"/>
                                        <p:tgtEl>
                                          <p:spTgt spid="111"/>
                                        </p:tgtEl>
                                      </p:cBhvr>
                                    </p:animEffect>
                                    <p:anim calcmode="lin" valueType="num">
                                      <p:cBhvr>
                                        <p:cTn id="60" dur="500" fill="hold"/>
                                        <p:tgtEl>
                                          <p:spTgt spid="111"/>
                                        </p:tgtEl>
                                        <p:attrNameLst>
                                          <p:attrName>ppt_x</p:attrName>
                                        </p:attrNameLst>
                                      </p:cBhvr>
                                      <p:tavLst>
                                        <p:tav tm="0">
                                          <p:val>
                                            <p:strVal val="#ppt_x"/>
                                          </p:val>
                                        </p:tav>
                                        <p:tav tm="100000">
                                          <p:val>
                                            <p:strVal val="#ppt_x"/>
                                          </p:val>
                                        </p:tav>
                                      </p:tavLst>
                                    </p:anim>
                                    <p:anim calcmode="lin" valueType="num">
                                      <p:cBhvr>
                                        <p:cTn id="61" dur="500" fill="hold"/>
                                        <p:tgtEl>
                                          <p:spTgt spid="111"/>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250"/>
                                        <p:tgtEl>
                                          <p:spTgt spid="3"/>
                                        </p:tgtEl>
                                      </p:cBhvr>
                                    </p:animEffect>
                                  </p:childTnLst>
                                </p:cTn>
                              </p:par>
                            </p:childTnLst>
                          </p:cTn>
                        </p:par>
                        <p:par>
                          <p:cTn id="66" fill="hold">
                            <p:stCondLst>
                              <p:cond delay="6750"/>
                            </p:stCondLst>
                            <p:childTnLst>
                              <p:par>
                                <p:cTn id="67" presetID="22" presetClass="entr" presetSubtype="8"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250"/>
                                        <p:tgtEl>
                                          <p:spTgt spid="7"/>
                                        </p:tgtEl>
                                      </p:cBhvr>
                                    </p:animEffect>
                                  </p:childTnLst>
                                </p:cTn>
                              </p:par>
                              <p:par>
                                <p:cTn id="70" presetID="22" presetClass="entr" presetSubtype="8" fill="hold" nodeType="withEffect">
                                  <p:stCondLst>
                                    <p:cond delay="400"/>
                                  </p:stCondLst>
                                  <p:childTnLst>
                                    <p:set>
                                      <p:cBhvr>
                                        <p:cTn id="71" dur="1" fill="hold">
                                          <p:stCondLst>
                                            <p:cond delay="0"/>
                                          </p:stCondLst>
                                        </p:cTn>
                                        <p:tgtEl>
                                          <p:spTgt spid="60"/>
                                        </p:tgtEl>
                                        <p:attrNameLst>
                                          <p:attrName>style.visibility</p:attrName>
                                        </p:attrNameLst>
                                      </p:cBhvr>
                                      <p:to>
                                        <p:strVal val="visible"/>
                                      </p:to>
                                    </p:set>
                                    <p:animEffect transition="in" filter="wipe(left)">
                                      <p:cBhvr>
                                        <p:cTn id="72" dur="500"/>
                                        <p:tgtEl>
                                          <p:spTgt spid="60"/>
                                        </p:tgtEl>
                                      </p:cBhvr>
                                    </p:animEffect>
                                  </p:childTnLst>
                                </p:cTn>
                              </p:par>
                              <p:par>
                                <p:cTn id="73" presetID="22" presetClass="entr" presetSubtype="8" fill="hold" nodeType="withEffect">
                                  <p:stCondLst>
                                    <p:cond delay="105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4C023D94-1308-4D5D-ADC5-5A2F35A3812F}"/>
              </a:ext>
            </a:extLst>
          </p:cNvPr>
          <p:cNvSpPr txBox="1"/>
          <p:nvPr/>
        </p:nvSpPr>
        <p:spPr>
          <a:xfrm>
            <a:off x="504265" y="2659596"/>
            <a:ext cx="4538948" cy="1538808"/>
          </a:xfrm>
          <a:custGeom>
            <a:avLst/>
            <a:gdLst/>
            <a:ahLst/>
            <a:cxnLst/>
            <a:rect l="l" t="t" r="r" b="b"/>
            <a:pathLst>
              <a:path w="3517227" h="1192421">
                <a:moveTo>
                  <a:pt x="3127800" y="148852"/>
                </a:moveTo>
                <a:cubicBezTo>
                  <a:pt x="2987799" y="148852"/>
                  <a:pt x="2917799" y="303067"/>
                  <a:pt x="2917799" y="611498"/>
                </a:cubicBezTo>
                <a:cubicBezTo>
                  <a:pt x="2917799" y="900082"/>
                  <a:pt x="2986458" y="1044374"/>
                  <a:pt x="3123777" y="1044374"/>
                </a:cubicBezTo>
                <a:cubicBezTo>
                  <a:pt x="3258950" y="1044374"/>
                  <a:pt x="3326537" y="897668"/>
                  <a:pt x="3326537" y="604257"/>
                </a:cubicBezTo>
                <a:cubicBezTo>
                  <a:pt x="3326537" y="300653"/>
                  <a:pt x="3260291" y="148852"/>
                  <a:pt x="3127800" y="148852"/>
                </a:cubicBezTo>
                <a:close/>
                <a:moveTo>
                  <a:pt x="1299000" y="148852"/>
                </a:moveTo>
                <a:cubicBezTo>
                  <a:pt x="1158999" y="148852"/>
                  <a:pt x="1088999" y="303067"/>
                  <a:pt x="1088999" y="611498"/>
                </a:cubicBezTo>
                <a:cubicBezTo>
                  <a:pt x="1088999" y="900082"/>
                  <a:pt x="1157658" y="1044374"/>
                  <a:pt x="1294977" y="1044374"/>
                </a:cubicBezTo>
                <a:cubicBezTo>
                  <a:pt x="1430150" y="1044374"/>
                  <a:pt x="1497737" y="897668"/>
                  <a:pt x="1497737" y="604257"/>
                </a:cubicBezTo>
                <a:cubicBezTo>
                  <a:pt x="1497737" y="300653"/>
                  <a:pt x="1431491" y="148852"/>
                  <a:pt x="1299000" y="148852"/>
                </a:cubicBezTo>
                <a:close/>
                <a:moveTo>
                  <a:pt x="3136651" y="0"/>
                </a:moveTo>
                <a:cubicBezTo>
                  <a:pt x="3390368" y="0"/>
                  <a:pt x="3517227" y="197128"/>
                  <a:pt x="3517227" y="591383"/>
                </a:cubicBezTo>
                <a:cubicBezTo>
                  <a:pt x="3517227" y="786633"/>
                  <a:pt x="3481423" y="935618"/>
                  <a:pt x="3409813" y="1038339"/>
                </a:cubicBezTo>
                <a:cubicBezTo>
                  <a:pt x="3338203" y="1141060"/>
                  <a:pt x="3238030" y="1192421"/>
                  <a:pt x="3109294" y="1192421"/>
                </a:cubicBezTo>
                <a:cubicBezTo>
                  <a:pt x="2989140" y="1192421"/>
                  <a:pt x="2895404" y="1143340"/>
                  <a:pt x="2828086" y="1045178"/>
                </a:cubicBezTo>
                <a:cubicBezTo>
                  <a:pt x="2760767" y="947017"/>
                  <a:pt x="2727108" y="805139"/>
                  <a:pt x="2727108" y="619544"/>
                </a:cubicBezTo>
                <a:cubicBezTo>
                  <a:pt x="2727108" y="415711"/>
                  <a:pt x="2762242" y="261496"/>
                  <a:pt x="2832511" y="156898"/>
                </a:cubicBezTo>
                <a:cubicBezTo>
                  <a:pt x="2902780" y="52299"/>
                  <a:pt x="3004159" y="0"/>
                  <a:pt x="3136651" y="0"/>
                </a:cubicBezTo>
                <a:close/>
                <a:moveTo>
                  <a:pt x="2190871" y="0"/>
                </a:moveTo>
                <a:cubicBezTo>
                  <a:pt x="2242902" y="0"/>
                  <a:pt x="2290105" y="6839"/>
                  <a:pt x="2332481" y="20518"/>
                </a:cubicBezTo>
                <a:cubicBezTo>
                  <a:pt x="2374857" y="34196"/>
                  <a:pt x="2411064" y="54311"/>
                  <a:pt x="2441102" y="80863"/>
                </a:cubicBezTo>
                <a:cubicBezTo>
                  <a:pt x="2471141" y="107415"/>
                  <a:pt x="2494340" y="140538"/>
                  <a:pt x="2510700" y="180231"/>
                </a:cubicBezTo>
                <a:cubicBezTo>
                  <a:pt x="2527060" y="219925"/>
                  <a:pt x="2535241" y="265519"/>
                  <a:pt x="2535241" y="317014"/>
                </a:cubicBezTo>
                <a:cubicBezTo>
                  <a:pt x="2535241" y="363680"/>
                  <a:pt x="2529474" y="405654"/>
                  <a:pt x="2517942" y="442934"/>
                </a:cubicBezTo>
                <a:cubicBezTo>
                  <a:pt x="2506409" y="480214"/>
                  <a:pt x="2490049" y="514946"/>
                  <a:pt x="2468861" y="547130"/>
                </a:cubicBezTo>
                <a:cubicBezTo>
                  <a:pt x="2447673" y="579314"/>
                  <a:pt x="2422060" y="609889"/>
                  <a:pt x="2392022" y="638854"/>
                </a:cubicBezTo>
                <a:cubicBezTo>
                  <a:pt x="2361983" y="667820"/>
                  <a:pt x="2328458" y="697590"/>
                  <a:pt x="2291446" y="728165"/>
                </a:cubicBezTo>
                <a:cubicBezTo>
                  <a:pt x="2260335" y="753376"/>
                  <a:pt x="2229358" y="777917"/>
                  <a:pt x="2198515" y="801786"/>
                </a:cubicBezTo>
                <a:cubicBezTo>
                  <a:pt x="2167672" y="825656"/>
                  <a:pt x="2139913" y="848990"/>
                  <a:pt x="2115238" y="871787"/>
                </a:cubicBezTo>
                <a:cubicBezTo>
                  <a:pt x="2090564" y="894584"/>
                  <a:pt x="2070583" y="917381"/>
                  <a:pt x="2055296" y="940178"/>
                </a:cubicBezTo>
                <a:cubicBezTo>
                  <a:pt x="2040008" y="962975"/>
                  <a:pt x="2032364" y="985906"/>
                  <a:pt x="2032364" y="1008971"/>
                </a:cubicBezTo>
                <a:lnTo>
                  <a:pt x="2032364" y="1012994"/>
                </a:lnTo>
                <a:lnTo>
                  <a:pt x="2552942" y="1012994"/>
                </a:lnTo>
                <a:lnTo>
                  <a:pt x="2552942" y="1173110"/>
                </a:lnTo>
                <a:lnTo>
                  <a:pt x="1828800" y="1173110"/>
                </a:lnTo>
                <a:lnTo>
                  <a:pt x="1828800" y="1083799"/>
                </a:lnTo>
                <a:cubicBezTo>
                  <a:pt x="1828800" y="1047324"/>
                  <a:pt x="1833896" y="1013129"/>
                  <a:pt x="1844088" y="981213"/>
                </a:cubicBezTo>
                <a:cubicBezTo>
                  <a:pt x="1854279" y="949297"/>
                  <a:pt x="1867958" y="919258"/>
                  <a:pt x="1885122" y="891097"/>
                </a:cubicBezTo>
                <a:cubicBezTo>
                  <a:pt x="1902287" y="862936"/>
                  <a:pt x="1922402" y="836384"/>
                  <a:pt x="1945467" y="811442"/>
                </a:cubicBezTo>
                <a:cubicBezTo>
                  <a:pt x="1968533" y="786499"/>
                  <a:pt x="1993207" y="762361"/>
                  <a:pt x="2019491" y="739027"/>
                </a:cubicBezTo>
                <a:cubicBezTo>
                  <a:pt x="2045775" y="715694"/>
                  <a:pt x="2072595" y="693165"/>
                  <a:pt x="2099951" y="671441"/>
                </a:cubicBezTo>
                <a:cubicBezTo>
                  <a:pt x="2127307" y="649717"/>
                  <a:pt x="2154128" y="627858"/>
                  <a:pt x="2180411" y="605866"/>
                </a:cubicBezTo>
                <a:cubicBezTo>
                  <a:pt x="2205086" y="584946"/>
                  <a:pt x="2227615" y="564429"/>
                  <a:pt x="2247998" y="544314"/>
                </a:cubicBezTo>
                <a:cubicBezTo>
                  <a:pt x="2268381" y="524199"/>
                  <a:pt x="2285814" y="503413"/>
                  <a:pt x="2300297" y="481957"/>
                </a:cubicBezTo>
                <a:cubicBezTo>
                  <a:pt x="2314780" y="460501"/>
                  <a:pt x="2326044" y="437838"/>
                  <a:pt x="2334090" y="413968"/>
                </a:cubicBezTo>
                <a:cubicBezTo>
                  <a:pt x="2342136" y="390098"/>
                  <a:pt x="2346159" y="364217"/>
                  <a:pt x="2346159" y="336324"/>
                </a:cubicBezTo>
                <a:cubicBezTo>
                  <a:pt x="2346159" y="305749"/>
                  <a:pt x="2341466" y="279063"/>
                  <a:pt x="2332079" y="256266"/>
                </a:cubicBezTo>
                <a:cubicBezTo>
                  <a:pt x="2322692" y="233469"/>
                  <a:pt x="2309550" y="214427"/>
                  <a:pt x="2292653" y="199139"/>
                </a:cubicBezTo>
                <a:cubicBezTo>
                  <a:pt x="2275757" y="183852"/>
                  <a:pt x="2255776" y="172319"/>
                  <a:pt x="2232710" y="164541"/>
                </a:cubicBezTo>
                <a:cubicBezTo>
                  <a:pt x="2209645" y="156764"/>
                  <a:pt x="2184434" y="152875"/>
                  <a:pt x="2157078" y="152875"/>
                </a:cubicBezTo>
                <a:cubicBezTo>
                  <a:pt x="2109875" y="152875"/>
                  <a:pt x="2061867" y="163871"/>
                  <a:pt x="2013054" y="185863"/>
                </a:cubicBezTo>
                <a:cubicBezTo>
                  <a:pt x="1964242" y="207856"/>
                  <a:pt x="1917306" y="240845"/>
                  <a:pt x="1872249" y="284829"/>
                </a:cubicBezTo>
                <a:lnTo>
                  <a:pt x="1872249" y="105403"/>
                </a:lnTo>
                <a:cubicBezTo>
                  <a:pt x="1895850" y="87702"/>
                  <a:pt x="1919720" y="72280"/>
                  <a:pt x="1943858" y="59139"/>
                </a:cubicBezTo>
                <a:cubicBezTo>
                  <a:pt x="1967996" y="45997"/>
                  <a:pt x="1992939" y="35001"/>
                  <a:pt x="2018686" y="26150"/>
                </a:cubicBezTo>
                <a:cubicBezTo>
                  <a:pt x="2044433" y="17299"/>
                  <a:pt x="2071522" y="10728"/>
                  <a:pt x="2099951" y="6437"/>
                </a:cubicBezTo>
                <a:cubicBezTo>
                  <a:pt x="2128380" y="2146"/>
                  <a:pt x="2158687" y="0"/>
                  <a:pt x="2190871" y="0"/>
                </a:cubicBezTo>
                <a:close/>
                <a:moveTo>
                  <a:pt x="1307851" y="0"/>
                </a:moveTo>
                <a:cubicBezTo>
                  <a:pt x="1561568" y="0"/>
                  <a:pt x="1688427" y="197128"/>
                  <a:pt x="1688427" y="591383"/>
                </a:cubicBezTo>
                <a:cubicBezTo>
                  <a:pt x="1688427" y="786633"/>
                  <a:pt x="1652623" y="935618"/>
                  <a:pt x="1581013" y="1038339"/>
                </a:cubicBezTo>
                <a:cubicBezTo>
                  <a:pt x="1509403" y="1141060"/>
                  <a:pt x="1409230" y="1192421"/>
                  <a:pt x="1280494" y="1192421"/>
                </a:cubicBezTo>
                <a:cubicBezTo>
                  <a:pt x="1160340" y="1192421"/>
                  <a:pt x="1066604" y="1143340"/>
                  <a:pt x="999286" y="1045178"/>
                </a:cubicBezTo>
                <a:cubicBezTo>
                  <a:pt x="931967" y="947017"/>
                  <a:pt x="898308" y="805139"/>
                  <a:pt x="898308" y="619544"/>
                </a:cubicBezTo>
                <a:cubicBezTo>
                  <a:pt x="898308" y="415711"/>
                  <a:pt x="933443" y="261496"/>
                  <a:pt x="1003711" y="156898"/>
                </a:cubicBezTo>
                <a:cubicBezTo>
                  <a:pt x="1073980" y="52299"/>
                  <a:pt x="1175359" y="0"/>
                  <a:pt x="1307851" y="0"/>
                </a:cubicBezTo>
                <a:close/>
                <a:moveTo>
                  <a:pt x="362071" y="0"/>
                </a:moveTo>
                <a:cubicBezTo>
                  <a:pt x="414102" y="0"/>
                  <a:pt x="461305" y="6839"/>
                  <a:pt x="503681" y="20518"/>
                </a:cubicBezTo>
                <a:cubicBezTo>
                  <a:pt x="546057" y="34196"/>
                  <a:pt x="582264" y="54311"/>
                  <a:pt x="612302" y="80863"/>
                </a:cubicBezTo>
                <a:cubicBezTo>
                  <a:pt x="642341" y="107415"/>
                  <a:pt x="665540" y="140538"/>
                  <a:pt x="681900" y="180231"/>
                </a:cubicBezTo>
                <a:cubicBezTo>
                  <a:pt x="698261" y="219925"/>
                  <a:pt x="706441" y="265519"/>
                  <a:pt x="706441" y="317014"/>
                </a:cubicBezTo>
                <a:cubicBezTo>
                  <a:pt x="706441" y="363680"/>
                  <a:pt x="700674" y="405654"/>
                  <a:pt x="689142" y="442934"/>
                </a:cubicBezTo>
                <a:cubicBezTo>
                  <a:pt x="677609" y="480214"/>
                  <a:pt x="661249" y="514946"/>
                  <a:pt x="640061" y="547130"/>
                </a:cubicBezTo>
                <a:cubicBezTo>
                  <a:pt x="618873" y="579314"/>
                  <a:pt x="593260" y="609889"/>
                  <a:pt x="563222" y="638854"/>
                </a:cubicBezTo>
                <a:cubicBezTo>
                  <a:pt x="533183" y="667820"/>
                  <a:pt x="499658" y="697590"/>
                  <a:pt x="462646" y="728165"/>
                </a:cubicBezTo>
                <a:cubicBezTo>
                  <a:pt x="431535" y="753376"/>
                  <a:pt x="400558" y="777917"/>
                  <a:pt x="369715" y="801786"/>
                </a:cubicBezTo>
                <a:cubicBezTo>
                  <a:pt x="338872" y="825656"/>
                  <a:pt x="311113" y="848990"/>
                  <a:pt x="286438" y="871787"/>
                </a:cubicBezTo>
                <a:cubicBezTo>
                  <a:pt x="261764" y="894584"/>
                  <a:pt x="241783" y="917381"/>
                  <a:pt x="226496" y="940178"/>
                </a:cubicBezTo>
                <a:cubicBezTo>
                  <a:pt x="211208" y="962975"/>
                  <a:pt x="203564" y="985906"/>
                  <a:pt x="203564" y="1008971"/>
                </a:cubicBezTo>
                <a:lnTo>
                  <a:pt x="203564" y="1012994"/>
                </a:lnTo>
                <a:lnTo>
                  <a:pt x="724142" y="1012994"/>
                </a:lnTo>
                <a:lnTo>
                  <a:pt x="724142" y="1173110"/>
                </a:lnTo>
                <a:lnTo>
                  <a:pt x="0" y="1173110"/>
                </a:lnTo>
                <a:lnTo>
                  <a:pt x="0" y="1083799"/>
                </a:lnTo>
                <a:cubicBezTo>
                  <a:pt x="0" y="1047324"/>
                  <a:pt x="5096" y="1013129"/>
                  <a:pt x="15288" y="981213"/>
                </a:cubicBezTo>
                <a:cubicBezTo>
                  <a:pt x="25479" y="949297"/>
                  <a:pt x="39157" y="919258"/>
                  <a:pt x="56322" y="891097"/>
                </a:cubicBezTo>
                <a:cubicBezTo>
                  <a:pt x="73487" y="862936"/>
                  <a:pt x="93602" y="836384"/>
                  <a:pt x="116668" y="811442"/>
                </a:cubicBezTo>
                <a:cubicBezTo>
                  <a:pt x="139733" y="786499"/>
                  <a:pt x="164407" y="762361"/>
                  <a:pt x="190691" y="739027"/>
                </a:cubicBezTo>
                <a:cubicBezTo>
                  <a:pt x="216975" y="715694"/>
                  <a:pt x="243795" y="693165"/>
                  <a:pt x="271151" y="671441"/>
                </a:cubicBezTo>
                <a:cubicBezTo>
                  <a:pt x="298508" y="649717"/>
                  <a:pt x="325328" y="627858"/>
                  <a:pt x="351611" y="605866"/>
                </a:cubicBezTo>
                <a:cubicBezTo>
                  <a:pt x="376286" y="584946"/>
                  <a:pt x="398815" y="564429"/>
                  <a:pt x="419198" y="544314"/>
                </a:cubicBezTo>
                <a:cubicBezTo>
                  <a:pt x="439581" y="524199"/>
                  <a:pt x="457014" y="503413"/>
                  <a:pt x="471497" y="481957"/>
                </a:cubicBezTo>
                <a:cubicBezTo>
                  <a:pt x="485980" y="460501"/>
                  <a:pt x="497244" y="437838"/>
                  <a:pt x="505290" y="413968"/>
                </a:cubicBezTo>
                <a:cubicBezTo>
                  <a:pt x="513336" y="390098"/>
                  <a:pt x="517359" y="364217"/>
                  <a:pt x="517359" y="336324"/>
                </a:cubicBezTo>
                <a:cubicBezTo>
                  <a:pt x="517359" y="305749"/>
                  <a:pt x="512666" y="279063"/>
                  <a:pt x="503279" y="256266"/>
                </a:cubicBezTo>
                <a:cubicBezTo>
                  <a:pt x="493892" y="233469"/>
                  <a:pt x="480750" y="214427"/>
                  <a:pt x="463853" y="199139"/>
                </a:cubicBezTo>
                <a:cubicBezTo>
                  <a:pt x="446957" y="183852"/>
                  <a:pt x="426976" y="172319"/>
                  <a:pt x="403910" y="164541"/>
                </a:cubicBezTo>
                <a:cubicBezTo>
                  <a:pt x="380845" y="156764"/>
                  <a:pt x="355634" y="152875"/>
                  <a:pt x="328278" y="152875"/>
                </a:cubicBezTo>
                <a:cubicBezTo>
                  <a:pt x="281075" y="152875"/>
                  <a:pt x="233067" y="163871"/>
                  <a:pt x="184254" y="185863"/>
                </a:cubicBezTo>
                <a:cubicBezTo>
                  <a:pt x="135442" y="207856"/>
                  <a:pt x="88506" y="240845"/>
                  <a:pt x="43449" y="284829"/>
                </a:cubicBezTo>
                <a:lnTo>
                  <a:pt x="43449" y="105403"/>
                </a:lnTo>
                <a:cubicBezTo>
                  <a:pt x="67050" y="87702"/>
                  <a:pt x="90920" y="72280"/>
                  <a:pt x="115058" y="59139"/>
                </a:cubicBezTo>
                <a:cubicBezTo>
                  <a:pt x="139196" y="45997"/>
                  <a:pt x="164139" y="35001"/>
                  <a:pt x="189886" y="26150"/>
                </a:cubicBezTo>
                <a:cubicBezTo>
                  <a:pt x="215634" y="17299"/>
                  <a:pt x="242722" y="10728"/>
                  <a:pt x="271151" y="6437"/>
                </a:cubicBezTo>
                <a:cubicBezTo>
                  <a:pt x="299580" y="2146"/>
                  <a:pt x="329887" y="0"/>
                  <a:pt x="362071"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13000" kern="0" dirty="0"/>
          </a:p>
        </p:txBody>
      </p:sp>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1685926"/>
            <a:ext cx="5524168" cy="350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11" name="TextBox 7">
            <a:extLst>
              <a:ext uri="{FF2B5EF4-FFF2-40B4-BE49-F238E27FC236}">
                <a16:creationId xmlns:a16="http://schemas.microsoft.com/office/drawing/2014/main" id="{22700334-B0C7-4BFF-BCD1-224B346F0143}"/>
              </a:ext>
            </a:extLst>
          </p:cNvPr>
          <p:cNvSpPr txBox="1"/>
          <p:nvPr/>
        </p:nvSpPr>
        <p:spPr>
          <a:xfrm>
            <a:off x="5855224" y="1760134"/>
            <a:ext cx="5412185" cy="553998"/>
          </a:xfrm>
          <a:prstGeom prst="rect">
            <a:avLst/>
          </a:prstGeom>
          <a:noFill/>
        </p:spPr>
        <p:txBody>
          <a:bodyPr wrap="square" lIns="0" tIns="0" rIns="0" bIns="0" numCol="1" rtlCol="0">
            <a:spAutoFit/>
          </a:bodyPr>
          <a:lstStyle/>
          <a:p>
            <a:r>
              <a:rPr lang="de-DE" altLang="de-DE" sz="3600" dirty="0">
                <a:latin typeface="+mj-lt"/>
              </a:rPr>
              <a:t>ANALISI FINANZIARIA</a:t>
            </a:r>
          </a:p>
        </p:txBody>
      </p:sp>
      <p:sp>
        <p:nvSpPr>
          <p:cNvPr id="12" name="TextBox 8">
            <a:extLst>
              <a:ext uri="{FF2B5EF4-FFF2-40B4-BE49-F238E27FC236}">
                <a16:creationId xmlns:a16="http://schemas.microsoft.com/office/drawing/2014/main" id="{546D7037-151B-48BF-BA2B-46618CDDA7C4}"/>
              </a:ext>
            </a:extLst>
          </p:cNvPr>
          <p:cNvSpPr txBox="1"/>
          <p:nvPr/>
        </p:nvSpPr>
        <p:spPr>
          <a:xfrm>
            <a:off x="5855224" y="2244095"/>
            <a:ext cx="2096343" cy="276999"/>
          </a:xfrm>
          <a:prstGeom prst="rect">
            <a:avLst/>
          </a:prstGeom>
          <a:noFill/>
        </p:spPr>
        <p:txBody>
          <a:bodyPr wrap="none" lIns="0" tIns="0" rIns="0" bIns="0" numCol="1" rtlCol="0">
            <a:spAutoFit/>
          </a:bodyPr>
          <a:lstStyle/>
          <a:p>
            <a:r>
              <a:rPr lang="de-DE" altLang="de-DE" dirty="0">
                <a:solidFill>
                  <a:schemeClr val="accent5"/>
                </a:solidFill>
              </a:rPr>
              <a:t>Della holding LVMH</a:t>
            </a:r>
          </a:p>
        </p:txBody>
      </p:sp>
      <p:sp>
        <p:nvSpPr>
          <p:cNvPr id="14" name="CasellaDiTesto 13">
            <a:extLst>
              <a:ext uri="{FF2B5EF4-FFF2-40B4-BE49-F238E27FC236}">
                <a16:creationId xmlns:a16="http://schemas.microsoft.com/office/drawing/2014/main" id="{30F73D0C-0B58-4344-9665-8D4C6ECCF2F3}"/>
              </a:ext>
            </a:extLst>
          </p:cNvPr>
          <p:cNvSpPr txBox="1"/>
          <p:nvPr/>
        </p:nvSpPr>
        <p:spPr>
          <a:xfrm>
            <a:off x="5855224" y="2560185"/>
            <a:ext cx="4921243" cy="153888"/>
          </a:xfrm>
          <a:prstGeom prst="rect">
            <a:avLst/>
          </a:prstGeom>
          <a:noFill/>
        </p:spPr>
        <p:txBody>
          <a:bodyPr wrap="square" lIns="0" tIns="0" rIns="0" bIns="0" numCol="1" rtlCol="0">
            <a:spAutoFit/>
          </a:bodyPr>
          <a:lstStyle/>
          <a:p>
            <a:pPr algn="l"/>
            <a:endParaRPr lang="it-IT" sz="1000" i="1" kern="0" dirty="0">
              <a:solidFill>
                <a:schemeClr val="accent1">
                  <a:lumMod val="40000"/>
                  <a:lumOff val="60000"/>
                </a:schemeClr>
              </a:solidFill>
            </a:endParaRPr>
          </a:p>
        </p:txBody>
      </p:sp>
      <p:sp>
        <p:nvSpPr>
          <p:cNvPr id="15" name="CasellaDiTesto 14">
            <a:extLst>
              <a:ext uri="{FF2B5EF4-FFF2-40B4-BE49-F238E27FC236}">
                <a16:creationId xmlns:a16="http://schemas.microsoft.com/office/drawing/2014/main" id="{9C2AE3E6-E3CC-4349-8424-9439C9F53E19}"/>
              </a:ext>
            </a:extLst>
          </p:cNvPr>
          <p:cNvSpPr txBox="1"/>
          <p:nvPr/>
        </p:nvSpPr>
        <p:spPr>
          <a:xfrm>
            <a:off x="5855223" y="2637129"/>
            <a:ext cx="5275554" cy="2616101"/>
          </a:xfrm>
          <a:prstGeom prst="rect">
            <a:avLst/>
          </a:prstGeom>
          <a:noFill/>
        </p:spPr>
        <p:txBody>
          <a:bodyPr wrap="square" lIns="0" tIns="0" rIns="0" bIns="0" numCol="1" rtlCol="0">
            <a:spAutoFit/>
          </a:bodyPr>
          <a:lstStyle/>
          <a:p>
            <a:pPr algn="l"/>
            <a:r>
              <a:rPr lang="it-IT" sz="1600" kern="0" dirty="0">
                <a:solidFill>
                  <a:schemeClr val="tx2">
                    <a:lumMod val="85000"/>
                  </a:schemeClr>
                </a:solidFill>
              </a:rPr>
              <a:t>Il titolo fa parte degli indici Euronext CAC40 ed Euro Stoxx 50. </a:t>
            </a:r>
          </a:p>
          <a:p>
            <a:pPr algn="l"/>
            <a:endParaRPr lang="it-IT" sz="1600" kern="0" dirty="0">
              <a:solidFill>
                <a:schemeClr val="tx2">
                  <a:lumMod val="85000"/>
                </a:schemeClr>
              </a:solidFill>
            </a:endParaRPr>
          </a:p>
          <a:p>
            <a:pPr algn="l"/>
            <a:r>
              <a:rPr lang="it-IT" sz="1600" kern="0" dirty="0">
                <a:solidFill>
                  <a:schemeClr val="tx2">
                    <a:lumMod val="85000"/>
                  </a:schemeClr>
                </a:solidFill>
              </a:rPr>
              <a:t>Nonostante la situazione data dal COVID-19, le quotazioni del titolo hanno raggiunto un nuovo massimo attorno a dicembre 2020, dopo un arresto a marzo, dato dai lockdown generalizzati nel mondo e dalla sospensione della produzione. </a:t>
            </a:r>
          </a:p>
          <a:p>
            <a:pPr algn="l"/>
            <a:endParaRPr lang="it-IT" sz="1600" kern="0" dirty="0">
              <a:solidFill>
                <a:schemeClr val="tx2">
                  <a:lumMod val="85000"/>
                </a:schemeClr>
              </a:solidFill>
            </a:endParaRPr>
          </a:p>
          <a:p>
            <a:pPr algn="l"/>
            <a:endParaRPr lang="it-IT" sz="1600" kern="0" dirty="0">
              <a:solidFill>
                <a:schemeClr val="tx2">
                  <a:lumMod val="85000"/>
                </a:schemeClr>
              </a:solidFill>
            </a:endParaRPr>
          </a:p>
          <a:p>
            <a:pPr algn="l"/>
            <a:endParaRPr lang="it-IT" sz="1000" kern="0" dirty="0">
              <a:solidFill>
                <a:schemeClr val="accent1">
                  <a:lumMod val="40000"/>
                  <a:lumOff val="60000"/>
                </a:schemeClr>
              </a:solidFill>
            </a:endParaRPr>
          </a:p>
        </p:txBody>
      </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1+#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00"/>
                                        <p:tgtEl>
                                          <p:spTgt spid="11"/>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nodePh="1">
                                  <p:stCondLst>
                                    <p:cond delay="300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11" grpId="0"/>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584397" y="1866638"/>
            <a:ext cx="2892395" cy="430887"/>
          </a:xfrm>
          <a:prstGeom prst="rect">
            <a:avLst/>
          </a:prstGeom>
          <a:noFill/>
        </p:spPr>
        <p:txBody>
          <a:bodyPr wrap="none" lIns="0" tIns="0" rIns="0" bIns="0" numCol="1" rtlCol="0">
            <a:spAutoFit/>
          </a:bodyPr>
          <a:lstStyle/>
          <a:p>
            <a:r>
              <a:rPr lang="de-DE" altLang="de-DE" sz="2800" spc="300" dirty="0"/>
              <a:t>ANALISI SWOT</a:t>
            </a: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cxnSp>
        <p:nvCxnSpPr>
          <p:cNvPr id="13" name="Connettore diritto 12">
            <a:extLst>
              <a:ext uri="{FF2B5EF4-FFF2-40B4-BE49-F238E27FC236}">
                <a16:creationId xmlns:a16="http://schemas.microsoft.com/office/drawing/2014/main" id="{D77112D6-7860-4989-8337-6B5DF27C9F29}"/>
              </a:ext>
            </a:extLst>
          </p:cNvPr>
          <p:cNvCxnSpPr>
            <a:cxnSpLocks/>
          </p:cNvCxnSpPr>
          <p:nvPr/>
        </p:nvCxnSpPr>
        <p:spPr>
          <a:xfrm flipH="1">
            <a:off x="8406063" y="1594742"/>
            <a:ext cx="20501" cy="4530286"/>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AC5E548-9817-4739-A815-14DF3116F9E8}"/>
              </a:ext>
            </a:extLst>
          </p:cNvPr>
          <p:cNvCxnSpPr>
            <a:cxnSpLocks/>
          </p:cNvCxnSpPr>
          <p:nvPr/>
        </p:nvCxnSpPr>
        <p:spPr>
          <a:xfrm>
            <a:off x="6063063" y="3552937"/>
            <a:ext cx="2047254" cy="1"/>
          </a:xfrm>
          <a:prstGeom prst="line">
            <a:avLst/>
          </a:prstGeom>
          <a:ln w="952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B4A21FEB-8717-43E8-9503-C9AEE8296516}"/>
              </a:ext>
            </a:extLst>
          </p:cNvPr>
          <p:cNvSpPr txBox="1"/>
          <p:nvPr/>
        </p:nvSpPr>
        <p:spPr>
          <a:xfrm>
            <a:off x="586785" y="2581279"/>
            <a:ext cx="4931757" cy="923330"/>
          </a:xfrm>
          <a:prstGeom prst="rect">
            <a:avLst/>
          </a:prstGeom>
          <a:noFill/>
        </p:spPr>
        <p:txBody>
          <a:bodyPr wrap="square" lIns="0" tIns="0" rIns="0" bIns="0" numCol="1" rtlCol="0">
            <a:spAutoFit/>
          </a:bodyPr>
          <a:lstStyle/>
          <a:p>
            <a:pPr rtl="0">
              <a:spcBef>
                <a:spcPts val="0"/>
              </a:spcBef>
              <a:spcAft>
                <a:spcPts val="0"/>
              </a:spcAft>
            </a:pPr>
            <a:r>
              <a:rPr lang="it-IT" sz="2000" dirty="0">
                <a:solidFill>
                  <a:schemeClr val="tx2">
                    <a:lumMod val="85000"/>
                  </a:schemeClr>
                </a:solidFill>
              </a:rPr>
              <a:t>L’analisi SWOT è stata effettuata sull’azienda Louis Vuitton della holding LVMH</a:t>
            </a:r>
            <a:endParaRPr lang="it-IT" sz="2000" b="0" dirty="0">
              <a:solidFill>
                <a:schemeClr val="tx2">
                  <a:lumMod val="85000"/>
                </a:schemeClr>
              </a:solidFill>
              <a:effectLst/>
            </a:endParaRPr>
          </a:p>
        </p:txBody>
      </p:sp>
      <p:sp>
        <p:nvSpPr>
          <p:cNvPr id="14" name="Ovale 13">
            <a:extLst>
              <a:ext uri="{FF2B5EF4-FFF2-40B4-BE49-F238E27FC236}">
                <a16:creationId xmlns:a16="http://schemas.microsoft.com/office/drawing/2014/main" id="{604629A8-5824-496E-AC96-6416FC5FC457}"/>
              </a:ext>
            </a:extLst>
          </p:cNvPr>
          <p:cNvSpPr/>
          <p:nvPr/>
        </p:nvSpPr>
        <p:spPr>
          <a:xfrm>
            <a:off x="-7420442" y="1210879"/>
            <a:ext cx="4458231" cy="4587460"/>
          </a:xfrm>
          <a:prstGeom prst="ellipse">
            <a:avLst/>
          </a:prstGeom>
          <a:solidFill>
            <a:srgbClr val="FBC53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a:solidFill>
                  <a:schemeClr val="tx2"/>
                </a:solidFill>
              </a:rPr>
              <a:t>S</a:t>
            </a:r>
          </a:p>
        </p:txBody>
      </p:sp>
      <p:sp>
        <p:nvSpPr>
          <p:cNvPr id="15" name="Oval 19">
            <a:extLst>
              <a:ext uri="{FF2B5EF4-FFF2-40B4-BE49-F238E27FC236}">
                <a16:creationId xmlns:a16="http://schemas.microsoft.com/office/drawing/2014/main" id="{56F0AB94-0388-40DB-A779-471DD092C9A7}"/>
              </a:ext>
            </a:extLst>
          </p:cNvPr>
          <p:cNvSpPr/>
          <p:nvPr/>
        </p:nvSpPr>
        <p:spPr>
          <a:xfrm>
            <a:off x="1999723" y="5813023"/>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6" name="Ovale 15">
            <a:extLst>
              <a:ext uri="{FF2B5EF4-FFF2-40B4-BE49-F238E27FC236}">
                <a16:creationId xmlns:a16="http://schemas.microsoft.com/office/drawing/2014/main" id="{109C6091-2FAA-4927-AF4E-DAE540BC8FFD}"/>
              </a:ext>
            </a:extLst>
          </p:cNvPr>
          <p:cNvSpPr/>
          <p:nvPr/>
        </p:nvSpPr>
        <p:spPr>
          <a:xfrm>
            <a:off x="5577958" y="2581279"/>
            <a:ext cx="1241819" cy="1283823"/>
          </a:xfrm>
          <a:prstGeom prst="ellipse">
            <a:avLst/>
          </a:pr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6000" kern="0" dirty="0">
                <a:solidFill>
                  <a:schemeClr val="tx2"/>
                </a:solidFill>
              </a:rPr>
              <a:t>S</a:t>
            </a:r>
          </a:p>
        </p:txBody>
      </p:sp>
      <p:sp>
        <p:nvSpPr>
          <p:cNvPr id="24" name="Ovale 23">
            <a:extLst>
              <a:ext uri="{FF2B5EF4-FFF2-40B4-BE49-F238E27FC236}">
                <a16:creationId xmlns:a16="http://schemas.microsoft.com/office/drawing/2014/main" id="{D15F303A-94CE-4428-87CC-681E5B79A9C1}"/>
              </a:ext>
            </a:extLst>
          </p:cNvPr>
          <p:cNvSpPr/>
          <p:nvPr/>
        </p:nvSpPr>
        <p:spPr>
          <a:xfrm>
            <a:off x="6931038" y="2581281"/>
            <a:ext cx="1241819" cy="1283823"/>
          </a:xfrm>
          <a:prstGeom prst="ellipse">
            <a:avLst/>
          </a:prstGeom>
          <a:solidFill>
            <a:srgbClr val="0B837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6000" kern="0" dirty="0">
                <a:solidFill>
                  <a:schemeClr val="tx2"/>
                </a:solidFill>
              </a:rPr>
              <a:t>W</a:t>
            </a:r>
          </a:p>
        </p:txBody>
      </p:sp>
      <p:sp>
        <p:nvSpPr>
          <p:cNvPr id="25" name="Ovale 24">
            <a:extLst>
              <a:ext uri="{FF2B5EF4-FFF2-40B4-BE49-F238E27FC236}">
                <a16:creationId xmlns:a16="http://schemas.microsoft.com/office/drawing/2014/main" id="{3F91112F-2FE2-4AEB-A8A3-6F883A48D30E}"/>
              </a:ext>
            </a:extLst>
          </p:cNvPr>
          <p:cNvSpPr/>
          <p:nvPr/>
        </p:nvSpPr>
        <p:spPr>
          <a:xfrm>
            <a:off x="8284118" y="2576061"/>
            <a:ext cx="1241819" cy="1283823"/>
          </a:xfrm>
          <a:prstGeom prst="ellipse">
            <a:avLst/>
          </a:prstGeom>
          <a:solidFill>
            <a:srgbClr val="AD241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6000" kern="0" dirty="0">
                <a:solidFill>
                  <a:schemeClr val="tx2"/>
                </a:solidFill>
              </a:rPr>
              <a:t>O</a:t>
            </a:r>
          </a:p>
        </p:txBody>
      </p:sp>
      <p:sp>
        <p:nvSpPr>
          <p:cNvPr id="28" name="Ovale 27">
            <a:extLst>
              <a:ext uri="{FF2B5EF4-FFF2-40B4-BE49-F238E27FC236}">
                <a16:creationId xmlns:a16="http://schemas.microsoft.com/office/drawing/2014/main" id="{8584E2A8-859A-480F-9ED7-13A26FD72D9E}"/>
              </a:ext>
            </a:extLst>
          </p:cNvPr>
          <p:cNvSpPr/>
          <p:nvPr/>
        </p:nvSpPr>
        <p:spPr>
          <a:xfrm>
            <a:off x="9637198" y="2576061"/>
            <a:ext cx="1241819" cy="1283823"/>
          </a:xfrm>
          <a:prstGeom prst="ellipse">
            <a:avLst/>
          </a:prstGeom>
          <a:solidFill>
            <a:srgbClr val="665F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6000" kern="0" dirty="0">
                <a:solidFill>
                  <a:schemeClr val="tx2"/>
                </a:solidFill>
              </a:rPr>
              <a:t>T</a:t>
            </a:r>
          </a:p>
        </p:txBody>
      </p:sp>
    </p:spTree>
    <p:custDataLst>
      <p:tags r:id="rId1"/>
    </p:custDataLst>
    <p:extLst>
      <p:ext uri="{BB962C8B-B14F-4D97-AF65-F5344CB8AC3E}">
        <p14:creationId xmlns:p14="http://schemas.microsoft.com/office/powerpoint/2010/main" val="32574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6232475" cy="430887"/>
          </a:xfrm>
          <a:prstGeom prst="rect">
            <a:avLst/>
          </a:prstGeom>
          <a:noFill/>
        </p:spPr>
        <p:txBody>
          <a:bodyPr wrap="none" lIns="0" tIns="0" rIns="0" bIns="0" numCol="1" rtlCol="0">
            <a:spAutoFit/>
          </a:bodyPr>
          <a:lstStyle/>
          <a:p>
            <a:r>
              <a:rPr lang="de-DE" altLang="de-DE" sz="2800" spc="300" dirty="0">
                <a:solidFill>
                  <a:srgbClr val="FBC531"/>
                </a:solidFill>
              </a:rPr>
              <a:t>STRENGHTS | PUNTI DI FORZA </a:t>
            </a:r>
          </a:p>
        </p:txBody>
      </p:sp>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a:solidFill>
                <a:schemeClr val="tx1"/>
              </a:solidFill>
            </a:endParaRPr>
          </a:p>
        </p:txBody>
      </p:sp>
      <p:sp>
        <p:nvSpPr>
          <p:cNvPr id="17" name="TextBox 7">
            <a:extLst>
              <a:ext uri="{FF2B5EF4-FFF2-40B4-BE49-F238E27FC236}">
                <a16:creationId xmlns:a16="http://schemas.microsoft.com/office/drawing/2014/main" id="{261D9574-AA38-4474-9314-79ED157E76E7}"/>
              </a:ext>
            </a:extLst>
          </p:cNvPr>
          <p:cNvSpPr txBox="1"/>
          <p:nvPr/>
        </p:nvSpPr>
        <p:spPr>
          <a:xfrm>
            <a:off x="5421214" y="2017262"/>
            <a:ext cx="6056086" cy="307777"/>
          </a:xfrm>
          <a:prstGeom prst="rect">
            <a:avLst/>
          </a:prstGeom>
          <a:noFill/>
        </p:spPr>
        <p:txBody>
          <a:bodyPr wrap="square" lIns="0" tIns="0" rIns="0" bIns="0" numCol="1" rtlCol="0">
            <a:spAutoFit/>
          </a:bodyPr>
          <a:lstStyle/>
          <a:p>
            <a:pPr marL="285750" indent="-285750" rtl="0">
              <a:spcBef>
                <a:spcPts val="0"/>
              </a:spcBef>
              <a:spcAft>
                <a:spcPts val="0"/>
              </a:spcAft>
              <a:buFont typeface="Arial" panose="020B0604020202020204" pitchFamily="34" charset="0"/>
              <a:buChar char="•"/>
            </a:pPr>
            <a:r>
              <a:rPr lang="it-IT" sz="2000" dirty="0">
                <a:solidFill>
                  <a:schemeClr val="tx2">
                    <a:lumMod val="85000"/>
                  </a:schemeClr>
                </a:solidFill>
              </a:rPr>
              <a:t>Il b</a:t>
            </a:r>
            <a:r>
              <a:rPr lang="it-IT" sz="2000" b="0" i="0" u="none" strike="noStrike" dirty="0">
                <a:solidFill>
                  <a:schemeClr val="tx2">
                    <a:lumMod val="85000"/>
                  </a:schemeClr>
                </a:solidFill>
                <a:effectLst/>
              </a:rPr>
              <a:t>rand LV è forte e persistente sul mercato</a:t>
            </a:r>
            <a:endParaRPr lang="it-IT" sz="2000" b="0" dirty="0">
              <a:solidFill>
                <a:schemeClr val="tx2">
                  <a:lumMod val="85000"/>
                </a:schemeClr>
              </a:solidFill>
              <a:effectLst/>
            </a:endParaRPr>
          </a:p>
        </p:txBody>
      </p:sp>
      <p:sp>
        <p:nvSpPr>
          <p:cNvPr id="24" name="CasellaDiTesto 23">
            <a:extLst>
              <a:ext uri="{FF2B5EF4-FFF2-40B4-BE49-F238E27FC236}">
                <a16:creationId xmlns:a16="http://schemas.microsoft.com/office/drawing/2014/main" id="{670B429C-7D49-41CB-9972-D1C5BE55679A}"/>
              </a:ext>
            </a:extLst>
          </p:cNvPr>
          <p:cNvSpPr txBox="1"/>
          <p:nvPr/>
        </p:nvSpPr>
        <p:spPr>
          <a:xfrm>
            <a:off x="5400987" y="2565724"/>
            <a:ext cx="4955354" cy="830997"/>
          </a:xfrm>
          <a:prstGeom prst="rect">
            <a:avLst/>
          </a:prstGeom>
          <a:noFill/>
        </p:spPr>
        <p:txBody>
          <a:bodyPr wrap="square" lIns="0" tIns="0" rIns="0" bIns="0" numCol="1" rtlCol="0">
            <a:spAutoFit/>
          </a:bodyPr>
          <a:lstStyle/>
          <a:p>
            <a:pPr marL="285750" indent="-285750" rtl="0">
              <a:spcBef>
                <a:spcPts val="0"/>
              </a:spcBef>
              <a:spcAft>
                <a:spcPts val="0"/>
              </a:spcAft>
              <a:buFont typeface="Arial" panose="020B0604020202020204" pitchFamily="34" charset="0"/>
              <a:buChar char="•"/>
            </a:pPr>
            <a:r>
              <a:rPr lang="it-IT" sz="2000" b="0" i="0" u="none" strike="noStrike" dirty="0">
                <a:solidFill>
                  <a:schemeClr val="tx2">
                    <a:lumMod val="85000"/>
                  </a:schemeClr>
                </a:solidFill>
                <a:effectLst/>
              </a:rPr>
              <a:t>Prodotti innovativi, esclusivi e di alta qualità</a:t>
            </a:r>
            <a:endParaRPr lang="it-IT" sz="2000" b="0" dirty="0">
              <a:solidFill>
                <a:schemeClr val="tx2">
                  <a:lumMod val="85000"/>
                </a:schemeClr>
              </a:solidFill>
              <a:effectLst/>
            </a:endParaRPr>
          </a:p>
          <a:p>
            <a:pPr marL="285750" indent="-285750" algn="l">
              <a:buFont typeface="Arial" panose="020B0604020202020204" pitchFamily="34" charset="0"/>
              <a:buChar char="•"/>
            </a:pPr>
            <a:endParaRPr lang="it-IT" sz="1400" kern="0" dirty="0"/>
          </a:p>
        </p:txBody>
      </p:sp>
      <p:sp>
        <p:nvSpPr>
          <p:cNvPr id="25" name="CasellaDiTesto 24">
            <a:extLst>
              <a:ext uri="{FF2B5EF4-FFF2-40B4-BE49-F238E27FC236}">
                <a16:creationId xmlns:a16="http://schemas.microsoft.com/office/drawing/2014/main" id="{54119AF5-92B8-4778-829F-6D07CDB97CD4}"/>
              </a:ext>
            </a:extLst>
          </p:cNvPr>
          <p:cNvSpPr txBox="1"/>
          <p:nvPr/>
        </p:nvSpPr>
        <p:spPr>
          <a:xfrm>
            <a:off x="5394902" y="3362420"/>
            <a:ext cx="4790871" cy="523220"/>
          </a:xfrm>
          <a:prstGeom prst="rect">
            <a:avLst/>
          </a:prstGeom>
          <a:noFill/>
        </p:spPr>
        <p:txBody>
          <a:bodyPr wrap="square" lIns="0" tIns="0" rIns="0" bIns="0" numCol="1" rtlCol="0">
            <a:spAutoFit/>
          </a:bodyPr>
          <a:lstStyle/>
          <a:p>
            <a:pPr marL="285750" indent="-285750" rtl="0">
              <a:spcBef>
                <a:spcPts val="0"/>
              </a:spcBef>
              <a:spcAft>
                <a:spcPts val="0"/>
              </a:spcAft>
              <a:buFont typeface="Arial" panose="020B0604020202020204" pitchFamily="34" charset="0"/>
              <a:buChar char="•"/>
            </a:pPr>
            <a:r>
              <a:rPr lang="it-IT" sz="2000" b="0" i="0" u="none" strike="noStrike" dirty="0">
                <a:solidFill>
                  <a:schemeClr val="tx2">
                    <a:lumMod val="85000"/>
                  </a:schemeClr>
                </a:solidFill>
                <a:effectLst/>
              </a:rPr>
              <a:t>Fama e influenza a livello mondiale</a:t>
            </a:r>
            <a:endParaRPr lang="it-IT" sz="2000" b="0" dirty="0">
              <a:solidFill>
                <a:schemeClr val="tx2">
                  <a:lumMod val="85000"/>
                </a:schemeClr>
              </a:solidFill>
              <a:effectLst/>
            </a:endParaRPr>
          </a:p>
          <a:p>
            <a:pPr marL="285750" indent="-285750" algn="l">
              <a:buFont typeface="Arial" panose="020B0604020202020204" pitchFamily="34" charset="0"/>
              <a:buChar char="•"/>
            </a:pPr>
            <a:endParaRPr lang="it-IT" sz="1400" kern="0" dirty="0"/>
          </a:p>
        </p:txBody>
      </p:sp>
      <p:sp>
        <p:nvSpPr>
          <p:cNvPr id="26" name="CasellaDiTesto 25">
            <a:extLst>
              <a:ext uri="{FF2B5EF4-FFF2-40B4-BE49-F238E27FC236}">
                <a16:creationId xmlns:a16="http://schemas.microsoft.com/office/drawing/2014/main" id="{5C6C7D5E-06ED-470A-9958-176F440C05DC}"/>
              </a:ext>
            </a:extLst>
          </p:cNvPr>
          <p:cNvSpPr txBox="1"/>
          <p:nvPr/>
        </p:nvSpPr>
        <p:spPr>
          <a:xfrm>
            <a:off x="5394902" y="3885640"/>
            <a:ext cx="5616902" cy="1138773"/>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b="0" i="0" u="none" strike="noStrike" dirty="0">
                <a:solidFill>
                  <a:schemeClr val="tx2">
                    <a:lumMod val="85000"/>
                  </a:schemeClr>
                </a:solidFill>
                <a:effectLst/>
              </a:rPr>
              <a:t>Supporto alla comunità (attività di beneficenza, azioni umanitarie, educazione e sostegno a giovani artisti)</a:t>
            </a:r>
            <a:endParaRPr lang="it-IT" sz="2000" b="0" dirty="0">
              <a:solidFill>
                <a:schemeClr val="tx2">
                  <a:lumMod val="85000"/>
                </a:schemeClr>
              </a:solidFill>
              <a:effectLst/>
            </a:endParaRPr>
          </a:p>
          <a:p>
            <a:pPr algn="l"/>
            <a:endParaRPr lang="it-IT" sz="1400" kern="0" dirty="0"/>
          </a:p>
        </p:txBody>
      </p:sp>
      <p:sp>
        <p:nvSpPr>
          <p:cNvPr id="16" name="Ovale 15">
            <a:extLst>
              <a:ext uri="{FF2B5EF4-FFF2-40B4-BE49-F238E27FC236}">
                <a16:creationId xmlns:a16="http://schemas.microsoft.com/office/drawing/2014/main" id="{2C82E05E-3454-4D6D-A3DE-8D482FB35E34}"/>
              </a:ext>
            </a:extLst>
          </p:cNvPr>
          <p:cNvSpPr/>
          <p:nvPr/>
        </p:nvSpPr>
        <p:spPr>
          <a:xfrm>
            <a:off x="538311" y="1160216"/>
            <a:ext cx="4458231" cy="4587460"/>
          </a:xfrm>
          <a:prstGeom prst="ellipse">
            <a:avLst/>
          </a:pr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a:solidFill>
                  <a:schemeClr val="tx2"/>
                </a:solidFill>
              </a:rPr>
              <a:t>S</a:t>
            </a:r>
          </a:p>
        </p:txBody>
      </p:sp>
      <p:sp>
        <p:nvSpPr>
          <p:cNvPr id="21" name="Ovale 20">
            <a:extLst>
              <a:ext uri="{FF2B5EF4-FFF2-40B4-BE49-F238E27FC236}">
                <a16:creationId xmlns:a16="http://schemas.microsoft.com/office/drawing/2014/main" id="{2E635AF4-8507-4513-AE0B-7B79203B18C8}"/>
              </a:ext>
            </a:extLst>
          </p:cNvPr>
          <p:cNvSpPr/>
          <p:nvPr/>
        </p:nvSpPr>
        <p:spPr>
          <a:xfrm>
            <a:off x="14043613" y="687492"/>
            <a:ext cx="4458231" cy="4587460"/>
          </a:xfrm>
          <a:prstGeom prst="ellipse">
            <a:avLst/>
          </a:prstGeom>
          <a:solidFill>
            <a:srgbClr val="FBC53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err="1">
                <a:solidFill>
                  <a:schemeClr val="tx2"/>
                </a:solidFill>
              </a:rPr>
              <a:t>swot</a:t>
            </a:r>
            <a:endParaRPr lang="it-IT" sz="18000" kern="0" dirty="0">
              <a:solidFill>
                <a:schemeClr val="tx2"/>
              </a:solidFill>
            </a:endParaRPr>
          </a:p>
        </p:txBody>
      </p:sp>
      <p:sp>
        <p:nvSpPr>
          <p:cNvPr id="23" name="Oval 19">
            <a:extLst>
              <a:ext uri="{FF2B5EF4-FFF2-40B4-BE49-F238E27FC236}">
                <a16:creationId xmlns:a16="http://schemas.microsoft.com/office/drawing/2014/main" id="{2B8E1D43-2E45-4A55-9A2F-FA8D32811FE3}"/>
              </a:ext>
            </a:extLst>
          </p:cNvPr>
          <p:cNvSpPr/>
          <p:nvPr/>
        </p:nvSpPr>
        <p:spPr>
          <a:xfrm>
            <a:off x="6825723"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5383012" cy="430887"/>
          </a:xfrm>
          <a:prstGeom prst="rect">
            <a:avLst/>
          </a:prstGeom>
          <a:noFill/>
        </p:spPr>
        <p:txBody>
          <a:bodyPr wrap="none" lIns="0" tIns="0" rIns="0" bIns="0" numCol="1" rtlCol="0">
            <a:spAutoFit/>
          </a:bodyPr>
          <a:lstStyle/>
          <a:p>
            <a:r>
              <a:rPr lang="de-DE" altLang="de-DE" sz="2800" spc="300" dirty="0">
                <a:solidFill>
                  <a:srgbClr val="079B84"/>
                </a:solidFill>
              </a:rPr>
              <a:t>WEAKNESS | PUNTI DEBOLI</a:t>
            </a:r>
          </a:p>
        </p:txBody>
      </p:sp>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TextBox 7">
            <a:extLst>
              <a:ext uri="{FF2B5EF4-FFF2-40B4-BE49-F238E27FC236}">
                <a16:creationId xmlns:a16="http://schemas.microsoft.com/office/drawing/2014/main" id="{72AF8412-3CC1-4515-B448-84157745B2CC}"/>
              </a:ext>
            </a:extLst>
          </p:cNvPr>
          <p:cNvSpPr txBox="1"/>
          <p:nvPr/>
        </p:nvSpPr>
        <p:spPr>
          <a:xfrm>
            <a:off x="5342324" y="2052776"/>
            <a:ext cx="6213866" cy="1231106"/>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Prodotti non accessibili a tutti i potenziali clienti (prezzi alti e quindi clientela limitata). </a:t>
            </a:r>
            <a:endParaRPr lang="it-IT" sz="2000" i="1" dirty="0">
              <a:solidFill>
                <a:schemeClr val="tx2">
                  <a:lumMod val="85000"/>
                </a:schemeClr>
              </a:solidFill>
            </a:endParaRPr>
          </a:p>
          <a:p>
            <a:br>
              <a:rPr lang="it-IT" sz="2000" dirty="0">
                <a:solidFill>
                  <a:schemeClr val="tx2">
                    <a:lumMod val="85000"/>
                  </a:schemeClr>
                </a:solidFill>
              </a:rPr>
            </a:br>
            <a:endParaRPr lang="it-IT" sz="2000" b="0" dirty="0">
              <a:solidFill>
                <a:schemeClr val="tx2">
                  <a:lumMod val="85000"/>
                </a:schemeClr>
              </a:solidFill>
              <a:effectLst/>
            </a:endParaRPr>
          </a:p>
        </p:txBody>
      </p:sp>
      <p:sp>
        <p:nvSpPr>
          <p:cNvPr id="24" name="CasellaDiTesto 23">
            <a:extLst>
              <a:ext uri="{FF2B5EF4-FFF2-40B4-BE49-F238E27FC236}">
                <a16:creationId xmlns:a16="http://schemas.microsoft.com/office/drawing/2014/main" id="{CBF016EB-58A7-4731-93FC-43175701098F}"/>
              </a:ext>
            </a:extLst>
          </p:cNvPr>
          <p:cNvSpPr txBox="1"/>
          <p:nvPr/>
        </p:nvSpPr>
        <p:spPr>
          <a:xfrm>
            <a:off x="5339516" y="4033346"/>
            <a:ext cx="5616902" cy="830997"/>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Niente sconti o promozioni (è la loro politica).</a:t>
            </a:r>
          </a:p>
          <a:p>
            <a:br>
              <a:rPr lang="it-IT" sz="2000" dirty="0"/>
            </a:br>
            <a:endParaRPr lang="it-IT" sz="1400" kern="0" dirty="0"/>
          </a:p>
        </p:txBody>
      </p:sp>
      <p:sp>
        <p:nvSpPr>
          <p:cNvPr id="25" name="CasellaDiTesto 24">
            <a:extLst>
              <a:ext uri="{FF2B5EF4-FFF2-40B4-BE49-F238E27FC236}">
                <a16:creationId xmlns:a16="http://schemas.microsoft.com/office/drawing/2014/main" id="{59FE00B0-9678-4A23-B37A-F6587243CA73}"/>
              </a:ext>
            </a:extLst>
          </p:cNvPr>
          <p:cNvSpPr txBox="1"/>
          <p:nvPr/>
        </p:nvSpPr>
        <p:spPr>
          <a:xfrm>
            <a:off x="5339516" y="4630892"/>
            <a:ext cx="5320832" cy="830997"/>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Mercato limitato geograficamente.</a:t>
            </a:r>
          </a:p>
          <a:p>
            <a:br>
              <a:rPr lang="it-IT" sz="2000" dirty="0"/>
            </a:br>
            <a:endParaRPr lang="it-IT" sz="1400" kern="0" dirty="0"/>
          </a:p>
        </p:txBody>
      </p:sp>
      <p:sp>
        <p:nvSpPr>
          <p:cNvPr id="26" name="CasellaDiTesto 25">
            <a:extLst>
              <a:ext uri="{FF2B5EF4-FFF2-40B4-BE49-F238E27FC236}">
                <a16:creationId xmlns:a16="http://schemas.microsoft.com/office/drawing/2014/main" id="{36A6C8D1-7AB2-4775-A31B-3950B62914C2}"/>
              </a:ext>
            </a:extLst>
          </p:cNvPr>
          <p:cNvSpPr txBox="1"/>
          <p:nvPr/>
        </p:nvSpPr>
        <p:spPr>
          <a:xfrm>
            <a:off x="5339516" y="2881305"/>
            <a:ext cx="5616902" cy="923330"/>
          </a:xfrm>
          <a:prstGeom prst="rect">
            <a:avLst/>
          </a:prstGeom>
          <a:noFill/>
        </p:spPr>
        <p:txBody>
          <a:bodyPr wrap="square" lIns="0" tIns="0" rIns="0" bIns="0" numCol="1" rtlCol="0">
            <a:spAutoFit/>
          </a:bodyPr>
          <a:lstStyle/>
          <a:p>
            <a:pPr marL="285750" indent="-285750">
              <a:buFont typeface="Arial" panose="020B0604020202020204" pitchFamily="34" charset="0"/>
              <a:buChar char="•"/>
            </a:pPr>
            <a:r>
              <a:rPr lang="it-IT" sz="2000" dirty="0">
                <a:solidFill>
                  <a:schemeClr val="tx2">
                    <a:lumMod val="85000"/>
                  </a:schemeClr>
                </a:solidFill>
              </a:rPr>
              <a:t>Il mercato di Louis Vuitton non è un </a:t>
            </a:r>
            <a:r>
              <a:rPr lang="it-IT" sz="2000" i="1" dirty="0">
                <a:solidFill>
                  <a:schemeClr val="tx2">
                    <a:lumMod val="85000"/>
                  </a:schemeClr>
                </a:solidFill>
              </a:rPr>
              <a:t>mass market</a:t>
            </a:r>
            <a:r>
              <a:rPr lang="it-IT" sz="2000" dirty="0">
                <a:solidFill>
                  <a:schemeClr val="tx2">
                    <a:lumMod val="85000"/>
                  </a:schemeClr>
                </a:solidFill>
              </a:rPr>
              <a:t>, sia il marketing che il posizionamento del brand sono di lusso.</a:t>
            </a:r>
            <a:endParaRPr lang="it-IT" sz="1400" kern="0" dirty="0">
              <a:solidFill>
                <a:schemeClr val="tx2">
                  <a:lumMod val="85000"/>
                </a:schemeClr>
              </a:solidFill>
            </a:endParaRPr>
          </a:p>
        </p:txBody>
      </p:sp>
      <p:sp>
        <p:nvSpPr>
          <p:cNvPr id="27" name="Ovale 26">
            <a:extLst>
              <a:ext uri="{FF2B5EF4-FFF2-40B4-BE49-F238E27FC236}">
                <a16:creationId xmlns:a16="http://schemas.microsoft.com/office/drawing/2014/main" id="{660F0875-4C31-420B-8C4A-9FC04C63C3AC}"/>
              </a:ext>
            </a:extLst>
          </p:cNvPr>
          <p:cNvSpPr/>
          <p:nvPr/>
        </p:nvSpPr>
        <p:spPr>
          <a:xfrm>
            <a:off x="635810" y="1233030"/>
            <a:ext cx="4391940" cy="4391940"/>
          </a:xfrm>
          <a:prstGeom prst="ellipse">
            <a:avLst/>
          </a:prstGeom>
          <a:solidFill>
            <a:srgbClr val="0B837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it-IT" sz="18000" kern="0" dirty="0">
                <a:solidFill>
                  <a:schemeClr val="tx2"/>
                </a:solidFill>
              </a:rPr>
              <a:t>W</a:t>
            </a:r>
          </a:p>
        </p:txBody>
      </p:sp>
      <p:sp>
        <p:nvSpPr>
          <p:cNvPr id="16" name="Ovale 15">
            <a:extLst>
              <a:ext uri="{FF2B5EF4-FFF2-40B4-BE49-F238E27FC236}">
                <a16:creationId xmlns:a16="http://schemas.microsoft.com/office/drawing/2014/main" id="{92EE4856-88C6-404C-AA0A-647EBD6A465E}"/>
              </a:ext>
            </a:extLst>
          </p:cNvPr>
          <p:cNvSpPr/>
          <p:nvPr/>
        </p:nvSpPr>
        <p:spPr>
          <a:xfrm>
            <a:off x="14347620" y="1053492"/>
            <a:ext cx="4458231" cy="4587460"/>
          </a:xfrm>
          <a:prstGeom prst="ellipse">
            <a:avLst/>
          </a:prstGeom>
          <a:solidFill>
            <a:srgbClr val="FBC53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it-IT" sz="18000" kern="0" dirty="0">
              <a:solidFill>
                <a:schemeClr val="tx2"/>
              </a:solidFill>
            </a:endParaRPr>
          </a:p>
        </p:txBody>
      </p:sp>
      <p:sp>
        <p:nvSpPr>
          <p:cNvPr id="17" name="Oval 19">
            <a:extLst>
              <a:ext uri="{FF2B5EF4-FFF2-40B4-BE49-F238E27FC236}">
                <a16:creationId xmlns:a16="http://schemas.microsoft.com/office/drawing/2014/main" id="{0580C034-5010-4D84-ACD1-68BE9222404E}"/>
              </a:ext>
            </a:extLst>
          </p:cNvPr>
          <p:cNvSpPr/>
          <p:nvPr/>
        </p:nvSpPr>
        <p:spPr>
          <a:xfrm>
            <a:off x="6825723"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
  <TotalTime>7954</TotalTime>
  <Words>1817</Words>
  <Application>Microsoft Office PowerPoint</Application>
  <PresentationFormat>Widescreen</PresentationFormat>
  <Paragraphs>295</Paragraphs>
  <Slides>33</Slides>
  <Notes>25</Notes>
  <HiddenSlides>0</HiddenSlides>
  <MMClips>0</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1</vt:i4>
      </vt:variant>
      <vt:variant>
        <vt:lpstr>Titoli diapositive</vt:lpstr>
      </vt:variant>
      <vt:variant>
        <vt:i4>33</vt:i4>
      </vt:variant>
    </vt:vector>
  </HeadingPairs>
  <TitlesOfParts>
    <vt:vector size="41" baseType="lpstr">
      <vt:lpstr>Arial</vt:lpstr>
      <vt:lpstr>Helvetica</vt:lpstr>
      <vt:lpstr>Segoe UI Black</vt:lpstr>
      <vt:lpstr>Segoe UI Semibold</vt:lpstr>
      <vt:lpstr>Times New Roman</vt:lpstr>
      <vt:lpstr>Tw Cen MT</vt:lpstr>
      <vt:lpstr>Level up! PowerPoint</vt:lpstr>
      <vt:lpstr>think-cell Slide</vt:lpstr>
      <vt:lpstr>Presentazione standard di PowerPoint</vt:lpstr>
      <vt:lpstr>Indice del progetto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dc:creator>
  <cp:keywords/>
  <cp:lastModifiedBy>Jack</cp:lastModifiedBy>
  <cp:revision>250</cp:revision>
  <dcterms:created xsi:type="dcterms:W3CDTF">2018-05-09T07:34:30Z</dcterms:created>
  <dcterms:modified xsi:type="dcterms:W3CDTF">2021-04-22T09:29:44Z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